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8"/>
  </p:notesMasterIdLst>
  <p:sldIdLst>
    <p:sldId id="353" r:id="rId2"/>
    <p:sldId id="381" r:id="rId3"/>
    <p:sldId id="691" r:id="rId4"/>
    <p:sldId id="692" r:id="rId5"/>
    <p:sldId id="693" r:id="rId6"/>
    <p:sldId id="695" r:id="rId7"/>
    <p:sldId id="694" r:id="rId8"/>
    <p:sldId id="696" r:id="rId9"/>
    <p:sldId id="697" r:id="rId10"/>
    <p:sldId id="698" r:id="rId11"/>
    <p:sldId id="699" r:id="rId12"/>
    <p:sldId id="700" r:id="rId13"/>
    <p:sldId id="701" r:id="rId14"/>
    <p:sldId id="702" r:id="rId15"/>
    <p:sldId id="704" r:id="rId16"/>
    <p:sldId id="703" r:id="rId17"/>
    <p:sldId id="706" r:id="rId18"/>
    <p:sldId id="708" r:id="rId19"/>
    <p:sldId id="355" r:id="rId20"/>
    <p:sldId id="710" r:id="rId21"/>
    <p:sldId id="711" r:id="rId22"/>
    <p:sldId id="715" r:id="rId23"/>
    <p:sldId id="714" r:id="rId24"/>
    <p:sldId id="713" r:id="rId25"/>
    <p:sldId id="716" r:id="rId26"/>
    <p:sldId id="392" r:id="rId27"/>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3867" autoAdjust="0"/>
  </p:normalViewPr>
  <p:slideViewPr>
    <p:cSldViewPr snapToGrid="0">
      <p:cViewPr varScale="1">
        <p:scale>
          <a:sx n="59" d="100"/>
          <a:sy n="59" d="100"/>
        </p:scale>
        <p:origin x="1364"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3BC7FE36-42CA-407B-91CE-B3902109DC47}" type="datetimeFigureOut">
              <a:rPr lang="en-US" smtClean="0"/>
              <a:t>9/28/2020</a:t>
            </a:fld>
            <a:endParaRPr lang="en-US" dirty="0"/>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BE8DC526-1BA2-4208-9B29-4604948D1B75}" type="slidenum">
              <a:rPr lang="en-US" smtClean="0"/>
              <a:t>‹#›</a:t>
            </a:fld>
            <a:endParaRPr lang="en-US" dirty="0"/>
          </a:p>
        </p:txBody>
      </p:sp>
    </p:spTree>
    <p:extLst>
      <p:ext uri="{BB962C8B-B14F-4D97-AF65-F5344CB8AC3E}">
        <p14:creationId xmlns:p14="http://schemas.microsoft.com/office/powerpoint/2010/main" val="2138366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010"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8464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1121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332969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00123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686438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074091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12267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2065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61902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4391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39627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34594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24614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01093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442566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10614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79042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41005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a:p>
        </p:txBody>
      </p:sp>
      <p:sp>
        <p:nvSpPr>
          <p:cNvPr id="43010"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4365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02226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1472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24834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71806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57481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96868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Text Box 1"/>
          <p:cNvSpPr txBox="1">
            <a:spLocks noChangeArrowheads="1"/>
          </p:cNvSpPr>
          <p:nvPr/>
        </p:nvSpPr>
        <p:spPr bwMode="auto">
          <a:xfrm>
            <a:off x="1191005" y="878422"/>
            <a:ext cx="4475990" cy="3164760"/>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p>
        </p:txBody>
      </p:sp>
      <p:sp>
        <p:nvSpPr>
          <p:cNvPr id="44034" name="Rectangle 2"/>
          <p:cNvSpPr txBox="1">
            <a:spLocks noGrp="1" noChangeArrowheads="1"/>
          </p:cNvSpPr>
          <p:nvPr>
            <p:ph type="body"/>
          </p:nvPr>
        </p:nvSpPr>
        <p:spPr bwMode="auto">
          <a:xfrm>
            <a:off x="1061392" y="4350019"/>
            <a:ext cx="4735217" cy="3506897"/>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17706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12875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dirty="0"/>
              <a:t>Click to edit Master title style</a:t>
            </a:r>
          </a:p>
        </p:txBody>
      </p:sp>
      <p:sp>
        <p:nvSpPr>
          <p:cNvPr id="13" name="Text Placeholder 12"/>
          <p:cNvSpPr>
            <a:spLocks noGrp="1"/>
          </p:cNvSpPr>
          <p:nvPr>
            <p:ph type="body" idx="1"/>
          </p:nvPr>
        </p:nvSpPr>
        <p:spPr>
          <a:xfrm>
            <a:off x="502920" y="1813560"/>
            <a:ext cx="9052560" cy="5337048"/>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502920" y="7272232"/>
            <a:ext cx="2346960" cy="413808"/>
          </a:xfrm>
          <a:prstGeom prst="rect">
            <a:avLst/>
          </a:prstGeom>
        </p:spPr>
        <p:txBody>
          <a:bodyPr vert="horz" anchor="b"/>
          <a:lstStyle>
            <a:lvl1pPr algn="l" eaLnBrk="1" latinLnBrk="0" hangingPunct="1">
              <a:defRPr kumimoji="0" sz="1320">
                <a:solidFill>
                  <a:schemeClr val="tx1">
                    <a:shade val="50000"/>
                  </a:schemeClr>
                </a:solidFill>
              </a:defRPr>
            </a:lvl1pPr>
          </a:lstStyle>
          <a:p>
            <a:pPr defTabSz="1005840"/>
            <a:fld id="{8EF9C3E7-0634-4659-9D3E-7F8411089A07}" type="datetimeFigureOut">
              <a:rPr lang="en-US" smtClean="0">
                <a:solidFill>
                  <a:prstClr val="white">
                    <a:shade val="50000"/>
                  </a:prstClr>
                </a:solidFill>
              </a:rPr>
              <a:pPr defTabSz="1005840"/>
              <a:t>9/28/2020</a:t>
            </a:fld>
            <a:endParaRPr lang="en-US" dirty="0">
              <a:solidFill>
                <a:prstClr val="white">
                  <a:shade val="50000"/>
                </a:prstClr>
              </a:solidFill>
            </a:endParaRPr>
          </a:p>
        </p:txBody>
      </p:sp>
      <p:sp>
        <p:nvSpPr>
          <p:cNvPr id="3" name="Footer Placeholder 2"/>
          <p:cNvSpPr>
            <a:spLocks noGrp="1"/>
          </p:cNvSpPr>
          <p:nvPr>
            <p:ph type="ftr" sz="quarter" idx="3"/>
          </p:nvPr>
        </p:nvSpPr>
        <p:spPr>
          <a:xfrm>
            <a:off x="3436620" y="7272232"/>
            <a:ext cx="3185160" cy="413808"/>
          </a:xfrm>
          <a:prstGeom prst="rect">
            <a:avLst/>
          </a:prstGeom>
        </p:spPr>
        <p:txBody>
          <a:bodyPr vert="horz" anchor="b"/>
          <a:lstStyle>
            <a:lvl1pPr algn="ctr" eaLnBrk="1" latinLnBrk="0" hangingPunct="1">
              <a:defRPr kumimoji="0" sz="1320">
                <a:solidFill>
                  <a:schemeClr val="tx1">
                    <a:shade val="50000"/>
                  </a:schemeClr>
                </a:solidFill>
              </a:defRPr>
            </a:lvl1pPr>
          </a:lstStyle>
          <a:p>
            <a:pPr defTabSz="1005840"/>
            <a:endParaRPr lang="en-US" dirty="0">
              <a:solidFill>
                <a:prstClr val="white">
                  <a:shade val="50000"/>
                </a:prstClr>
              </a:solidFill>
            </a:endParaRPr>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rIns="0" anchor="b"/>
          <a:lstStyle>
            <a:lvl1pPr algn="r" eaLnBrk="1" latinLnBrk="0" hangingPunct="1">
              <a:defRPr kumimoji="0" sz="1320">
                <a:solidFill>
                  <a:schemeClr val="tx1">
                    <a:shade val="50000"/>
                  </a:schemeClr>
                </a:solidFill>
              </a:defRPr>
            </a:lvl1pPr>
          </a:lstStyle>
          <a:p>
            <a:pPr defTabSz="1005840"/>
            <a:fld id="{72648C7C-0B89-43CD-807E-EB094253D82A}" type="slidenum">
              <a:rPr lang="en-US" smtClean="0">
                <a:solidFill>
                  <a:prstClr val="white">
                    <a:shade val="50000"/>
                  </a:prstClr>
                </a:solidFill>
              </a:rPr>
              <a:pPr defTabSz="1005840"/>
              <a:t>‹#›</a:t>
            </a:fld>
            <a:endParaRPr lang="en-US" dirty="0">
              <a:solidFill>
                <a:prstClr val="white">
                  <a:shade val="50000"/>
                </a:prstClr>
              </a:solidFill>
            </a:endParaRPr>
          </a:p>
        </p:txBody>
      </p:sp>
    </p:spTree>
    <p:extLst>
      <p:ext uri="{BB962C8B-B14F-4D97-AF65-F5344CB8AC3E}">
        <p14:creationId xmlns:p14="http://schemas.microsoft.com/office/powerpoint/2010/main" val="391919645"/>
      </p:ext>
    </p:extLst>
  </p:cSld>
  <p:clrMap bg1="dk1" tx1="lt1" bg2="dk2" tx2="lt2" accent1="accent1" accent2="accent2" accent3="accent3" accent4="accent4" accent5="accent5" accent6="accent6" hlink="hlink" folHlink="folHlink"/>
  <p:sldLayoutIdLst>
    <p:sldLayoutId id="2147483671" r:id="rId1"/>
  </p:sldLayoutIdLst>
  <p:txStyles>
    <p:titleStyle>
      <a:lvl1pPr algn="ctr" rtl="0" eaLnBrk="1" latinLnBrk="0" hangingPunct="1">
        <a:spcBef>
          <a:spcPct val="0"/>
        </a:spcBef>
        <a:buNone/>
        <a:defRPr kumimoji="0" sz="451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03504" indent="-452628" algn="l" rtl="0" eaLnBrk="1" latinLnBrk="0" hangingPunct="1">
        <a:spcBef>
          <a:spcPct val="20000"/>
        </a:spcBef>
        <a:buClr>
          <a:schemeClr val="tx1">
            <a:shade val="95000"/>
          </a:schemeClr>
        </a:buClr>
        <a:buSzPct val="65000"/>
        <a:buFont typeface="Wingdings 2"/>
        <a:buChar char=""/>
        <a:defRPr kumimoji="0" sz="3080" kern="1200">
          <a:solidFill>
            <a:schemeClr val="tx1"/>
          </a:solidFill>
          <a:latin typeface="Arial" pitchFamily="34" charset="0"/>
          <a:ea typeface="+mn-ea"/>
          <a:cs typeface="Arial" pitchFamily="34" charset="0"/>
        </a:defRPr>
      </a:lvl1pPr>
      <a:lvl2pPr marL="955548" indent="-311810" algn="l" rtl="0" eaLnBrk="1" latinLnBrk="0" hangingPunct="1">
        <a:spcBef>
          <a:spcPct val="20000"/>
        </a:spcBef>
        <a:buClr>
          <a:schemeClr val="tx1"/>
        </a:buClr>
        <a:buSzPct val="80000"/>
        <a:buFont typeface="Wingdings 2"/>
        <a:buChar char=""/>
        <a:defRPr kumimoji="0" sz="2640" kern="1200">
          <a:solidFill>
            <a:schemeClr val="tx1"/>
          </a:solidFill>
          <a:latin typeface="Arial" pitchFamily="34" charset="0"/>
          <a:ea typeface="+mn-ea"/>
          <a:cs typeface="Arial" pitchFamily="34" charset="0"/>
        </a:defRPr>
      </a:lvl2pPr>
      <a:lvl3pPr marL="1247242" indent="-251460" algn="l" rtl="0" eaLnBrk="1" latinLnBrk="0" hangingPunct="1">
        <a:spcBef>
          <a:spcPct val="20000"/>
        </a:spcBef>
        <a:buClr>
          <a:schemeClr val="tx1"/>
        </a:buClr>
        <a:buSzPct val="95000"/>
        <a:buFont typeface="Wingdings"/>
        <a:buChar char=""/>
        <a:defRPr kumimoji="0" sz="2420" kern="1200">
          <a:solidFill>
            <a:schemeClr val="tx1"/>
          </a:solidFill>
          <a:latin typeface="Arial" pitchFamily="34" charset="0"/>
          <a:ea typeface="+mn-ea"/>
          <a:cs typeface="Arial" pitchFamily="34" charset="0"/>
        </a:defRPr>
      </a:lvl3pPr>
      <a:lvl4pPr marL="1488643" indent="-201168" algn="l" rtl="0" eaLnBrk="1" latinLnBrk="0" hangingPunct="1">
        <a:spcBef>
          <a:spcPct val="20000"/>
        </a:spcBef>
        <a:buClr>
          <a:schemeClr val="tx1"/>
        </a:buClr>
        <a:buSzPct val="100000"/>
        <a:buFont typeface="Wingdings 3"/>
        <a:buChar char=""/>
        <a:defRPr kumimoji="0" sz="2200" kern="1200">
          <a:solidFill>
            <a:schemeClr val="tx1"/>
          </a:solidFill>
          <a:latin typeface="Arial" pitchFamily="34" charset="0"/>
          <a:ea typeface="+mn-ea"/>
          <a:cs typeface="Arial" pitchFamily="34" charset="0"/>
        </a:defRPr>
      </a:lvl4pPr>
      <a:lvl5pPr marL="1699870" indent="-201168" algn="l" rtl="0" eaLnBrk="1" latinLnBrk="0" hangingPunct="1">
        <a:spcBef>
          <a:spcPct val="20000"/>
        </a:spcBef>
        <a:buClr>
          <a:schemeClr val="tx1"/>
        </a:buClr>
        <a:buFont typeface="Wingdings 2"/>
        <a:buChar char=""/>
        <a:defRPr kumimoji="0" sz="2200" kern="1200">
          <a:solidFill>
            <a:schemeClr val="tx1"/>
          </a:solidFill>
          <a:latin typeface="Arial" pitchFamily="34" charset="0"/>
          <a:ea typeface="+mn-ea"/>
          <a:cs typeface="Arial" pitchFamily="34" charset="0"/>
        </a:defRPr>
      </a:lvl5pPr>
      <a:lvl6pPr marL="1941271" indent="-201168" algn="l" rtl="0" eaLnBrk="1" latinLnBrk="0" hangingPunct="1">
        <a:spcBef>
          <a:spcPct val="20000"/>
        </a:spcBef>
        <a:buClr>
          <a:schemeClr val="tx1"/>
        </a:buClr>
        <a:buFont typeface="Wingdings 3"/>
        <a:buChar char=""/>
        <a:defRPr kumimoji="0" sz="1980" kern="1200">
          <a:solidFill>
            <a:schemeClr val="tx1"/>
          </a:solidFill>
          <a:latin typeface="+mn-lt"/>
          <a:ea typeface="+mn-ea"/>
          <a:cs typeface="+mn-cs"/>
        </a:defRPr>
      </a:lvl6pPr>
      <a:lvl7pPr marL="2162556" indent="-201168" algn="l" rtl="0" eaLnBrk="1" latinLnBrk="0" hangingPunct="1">
        <a:spcBef>
          <a:spcPct val="20000"/>
        </a:spcBef>
        <a:buClr>
          <a:schemeClr val="tx1"/>
        </a:buClr>
        <a:buFont typeface="Wingdings 2"/>
        <a:buChar char=""/>
        <a:defRPr kumimoji="0" sz="1760" kern="1200">
          <a:solidFill>
            <a:schemeClr val="tx1"/>
          </a:solidFill>
          <a:latin typeface="+mn-lt"/>
          <a:ea typeface="+mn-ea"/>
          <a:cs typeface="+mn-cs"/>
        </a:defRPr>
      </a:lvl7pPr>
      <a:lvl8pPr marL="2383841" indent="-201168" algn="l" rtl="0" eaLnBrk="1" latinLnBrk="0" hangingPunct="1">
        <a:spcBef>
          <a:spcPct val="20000"/>
        </a:spcBef>
        <a:buClr>
          <a:schemeClr val="tx1"/>
        </a:buClr>
        <a:buFont typeface="Wingdings 2"/>
        <a:buChar char=""/>
        <a:defRPr kumimoji="0" sz="1540" kern="1200">
          <a:solidFill>
            <a:schemeClr val="tx1"/>
          </a:solidFill>
          <a:latin typeface="+mn-lt"/>
          <a:ea typeface="+mn-ea"/>
          <a:cs typeface="+mn-cs"/>
        </a:defRPr>
      </a:lvl8pPr>
      <a:lvl9pPr marL="2605126" indent="-201168" algn="l" rtl="0" eaLnBrk="1" latinLnBrk="0" hangingPunct="1">
        <a:spcBef>
          <a:spcPct val="20000"/>
        </a:spcBef>
        <a:buClr>
          <a:schemeClr val="tx1"/>
        </a:buClr>
        <a:buFont typeface="Wingdings 2"/>
        <a:buChar char=""/>
        <a:defRPr kumimoji="0" sz="154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2920" algn="l" rtl="0" eaLnBrk="1" latinLnBrk="0" hangingPunct="1">
        <a:defRPr kumimoji="0" kern="1200">
          <a:solidFill>
            <a:schemeClr val="tx1"/>
          </a:solidFill>
          <a:latin typeface="+mn-lt"/>
          <a:ea typeface="+mn-ea"/>
          <a:cs typeface="+mn-cs"/>
        </a:defRPr>
      </a:lvl2pPr>
      <a:lvl3pPr marL="1005840" algn="l" rtl="0" eaLnBrk="1" latinLnBrk="0" hangingPunct="1">
        <a:defRPr kumimoji="0" kern="1200">
          <a:solidFill>
            <a:schemeClr val="tx1"/>
          </a:solidFill>
          <a:latin typeface="+mn-lt"/>
          <a:ea typeface="+mn-ea"/>
          <a:cs typeface="+mn-cs"/>
        </a:defRPr>
      </a:lvl3pPr>
      <a:lvl4pPr marL="1508760" algn="l" rtl="0" eaLnBrk="1" latinLnBrk="0" hangingPunct="1">
        <a:defRPr kumimoji="0" kern="1200">
          <a:solidFill>
            <a:schemeClr val="tx1"/>
          </a:solidFill>
          <a:latin typeface="+mn-lt"/>
          <a:ea typeface="+mn-ea"/>
          <a:cs typeface="+mn-cs"/>
        </a:defRPr>
      </a:lvl4pPr>
      <a:lvl5pPr marL="2011680" algn="l" rtl="0" eaLnBrk="1" latinLnBrk="0" hangingPunct="1">
        <a:defRPr kumimoji="0" kern="1200">
          <a:solidFill>
            <a:schemeClr val="tx1"/>
          </a:solidFill>
          <a:latin typeface="+mn-lt"/>
          <a:ea typeface="+mn-ea"/>
          <a:cs typeface="+mn-cs"/>
        </a:defRPr>
      </a:lvl5pPr>
      <a:lvl6pPr marL="2514600" algn="l" rtl="0" eaLnBrk="1" latinLnBrk="0" hangingPunct="1">
        <a:defRPr kumimoji="0" kern="1200">
          <a:solidFill>
            <a:schemeClr val="tx1"/>
          </a:solidFill>
          <a:latin typeface="+mn-lt"/>
          <a:ea typeface="+mn-ea"/>
          <a:cs typeface="+mn-cs"/>
        </a:defRPr>
      </a:lvl6pPr>
      <a:lvl7pPr marL="3017520" algn="l" rtl="0" eaLnBrk="1" latinLnBrk="0" hangingPunct="1">
        <a:defRPr kumimoji="0" kern="1200">
          <a:solidFill>
            <a:schemeClr val="tx1"/>
          </a:solidFill>
          <a:latin typeface="+mn-lt"/>
          <a:ea typeface="+mn-ea"/>
          <a:cs typeface="+mn-cs"/>
        </a:defRPr>
      </a:lvl7pPr>
      <a:lvl8pPr marL="3520440" algn="l" rtl="0" eaLnBrk="1" latinLnBrk="0" hangingPunct="1">
        <a:defRPr kumimoji="0" kern="1200">
          <a:solidFill>
            <a:schemeClr val="tx1"/>
          </a:solidFill>
          <a:latin typeface="+mn-lt"/>
          <a:ea typeface="+mn-ea"/>
          <a:cs typeface="+mn-cs"/>
        </a:defRPr>
      </a:lvl8pPr>
      <a:lvl9pPr marL="40233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15107" y="784860"/>
            <a:ext cx="9212217" cy="2362928"/>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r>
              <a:rPr lang="en-US" sz="528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rPr>
              <a:t>Basic Communication Skills for Emergency Operations</a:t>
            </a:r>
            <a:endParaRPr lang="en-US" sz="3960" b="1" i="1" dirty="0">
              <a:solidFill>
                <a:srgbClr val="FF9966"/>
              </a:solidFill>
              <a:latin typeface="+mj-lt"/>
              <a:ea typeface="msmincho" charset="0"/>
              <a:cs typeface="msmincho" charset="0"/>
            </a:endParaRPr>
          </a:p>
        </p:txBody>
      </p:sp>
      <p:sp>
        <p:nvSpPr>
          <p:cNvPr id="3075" name="Text Box 3"/>
          <p:cNvSpPr txBox="1">
            <a:spLocks noChangeArrowheads="1"/>
          </p:cNvSpPr>
          <p:nvPr/>
        </p:nvSpPr>
        <p:spPr bwMode="auto">
          <a:xfrm>
            <a:off x="599102" y="5409472"/>
            <a:ext cx="8748432" cy="2362928"/>
          </a:xfrm>
          <a:prstGeom prst="rect">
            <a:avLst/>
          </a:prstGeom>
          <a:noFill/>
          <a:ln w="9525">
            <a:noFill/>
            <a:round/>
            <a:headEnd/>
            <a:tailEnd/>
          </a:ln>
          <a:effectLst/>
        </p:spPr>
        <p:txBody>
          <a:bodyPr lIns="0" tIns="40231" rIns="0" bIns="0" anchor="ctr"/>
          <a:lstStyle/>
          <a:p>
            <a:pPr algn="ctr" defTabSz="1005840">
              <a:lnSpc>
                <a:spcPct val="90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r>
              <a:rPr lang="en-US" sz="3190" dirty="0">
                <a:solidFill>
                  <a:srgbClr val="CCCCCC"/>
                </a:solidFill>
                <a:latin typeface="Arial" pitchFamily="34" charset="0"/>
                <a:ea typeface="msmincho" charset="0"/>
                <a:cs typeface="Arial" pitchFamily="34" charset="0"/>
              </a:rPr>
              <a:t>Clint Miller KØGR, COML</a:t>
            </a:r>
          </a:p>
          <a:p>
            <a:pPr algn="ctr" defTabSz="1005840">
              <a:lnSpc>
                <a:spcPct val="90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r>
              <a:rPr lang="en-US" sz="3190" dirty="0">
                <a:solidFill>
                  <a:srgbClr val="CCCCCC"/>
                </a:solidFill>
                <a:latin typeface="Arial" pitchFamily="34" charset="0"/>
                <a:ea typeface="msmincho" charset="0"/>
                <a:cs typeface="Arial" pitchFamily="34" charset="0"/>
              </a:rPr>
              <a:t>Story County ARES</a:t>
            </a:r>
          </a:p>
          <a:p>
            <a:pPr algn="ctr" defTabSz="1005840">
              <a:lnSpc>
                <a:spcPct val="90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endParaRPr lang="en-US" sz="3190" dirty="0">
              <a:solidFill>
                <a:srgbClr val="CCCCCC"/>
              </a:solidFill>
              <a:latin typeface="Arial" pitchFamily="34" charset="0"/>
              <a:ea typeface="msmincho" charset="0"/>
              <a:cs typeface="Arial" pitchFamily="34" charset="0"/>
            </a:endParaRPr>
          </a:p>
          <a:p>
            <a:pPr algn="ctr" defTabSz="1005840">
              <a:lnSpc>
                <a:spcPct val="90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r>
              <a:rPr lang="en-US" sz="3190" dirty="0">
                <a:solidFill>
                  <a:srgbClr val="CCCCCC"/>
                </a:solidFill>
                <a:latin typeface="Arial" pitchFamily="34" charset="0"/>
                <a:ea typeface="msmincho" charset="0"/>
                <a:cs typeface="Arial" pitchFamily="34" charset="0"/>
              </a:rPr>
              <a:t>October 1</a:t>
            </a:r>
            <a:r>
              <a:rPr lang="en-US" sz="3190" baseline="30000" dirty="0">
                <a:solidFill>
                  <a:srgbClr val="CCCCCC"/>
                </a:solidFill>
                <a:latin typeface="Arial" pitchFamily="34" charset="0"/>
                <a:ea typeface="msmincho" charset="0"/>
                <a:cs typeface="Arial" pitchFamily="34" charset="0"/>
              </a:rPr>
              <a:t>st</a:t>
            </a:r>
            <a:r>
              <a:rPr lang="en-US" sz="3190" dirty="0">
                <a:solidFill>
                  <a:srgbClr val="CCCCCC"/>
                </a:solidFill>
                <a:latin typeface="Arial" pitchFamily="34" charset="0"/>
                <a:ea typeface="msmincho" charset="0"/>
                <a:cs typeface="Arial" pitchFamily="34" charset="0"/>
              </a:rPr>
              <a:t>, 2020</a:t>
            </a:r>
          </a:p>
        </p:txBody>
      </p:sp>
      <p:pic>
        <p:nvPicPr>
          <p:cNvPr id="3076" name="Picture 4"/>
          <p:cNvPicPr>
            <a:picLocks noChangeAspect="1" noChangeArrowheads="1"/>
          </p:cNvPicPr>
          <p:nvPr/>
        </p:nvPicPr>
        <p:blipFill rotWithShape="1">
          <a:blip r:embed="rId3" cstate="print"/>
          <a:srcRect l="4405" t="3996" r="4140"/>
          <a:stretch/>
        </p:blipFill>
        <p:spPr bwMode="auto">
          <a:xfrm>
            <a:off x="4008413" y="3521045"/>
            <a:ext cx="2025602" cy="2041555"/>
          </a:xfrm>
          <a:prstGeom prst="rect">
            <a:avLst/>
          </a:prstGeom>
          <a:noFill/>
          <a:ln w="9525">
            <a:noFill/>
            <a:round/>
            <a:headEnd/>
            <a:tailEnd/>
          </a:ln>
          <a:effectLst/>
        </p:spPr>
      </p:pic>
    </p:spTree>
    <p:extLst>
      <p:ext uri="{BB962C8B-B14F-4D97-AF65-F5344CB8AC3E}">
        <p14:creationId xmlns:p14="http://schemas.microsoft.com/office/powerpoint/2010/main" val="31072012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Phonetics</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Numbers are always pronounced individually</a:t>
            </a:r>
            <a:endParaRPr lang="en-US" sz="2640" dirty="0">
              <a:solidFill>
                <a:srgbClr val="CCCCCC"/>
              </a:solidFill>
              <a:latin typeface="Arial" pitchFamily="34" charset="0"/>
              <a:cs typeface="Arial" pitchFamily="34" charset="0"/>
            </a:endParaRPr>
          </a:p>
          <a:p>
            <a:pPr marL="955548" marR="0" lvl="1" indent="-311810" algn="l" defTabSz="914400" rtl="0" eaLnBrk="1" fontAlgn="auto" latinLnBrk="0" hangingPunct="1">
              <a:lnSpc>
                <a:spcPct val="100000"/>
              </a:lnSpc>
              <a:spcBef>
                <a:spcPts val="0"/>
              </a:spcBef>
              <a:spcAft>
                <a:spcPts val="660"/>
              </a:spcAft>
              <a:buClr>
                <a:prstClr val="white"/>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r>
              <a:rPr lang="en-US" sz="3080" dirty="0">
                <a:solidFill>
                  <a:srgbClr val="CCCCCC"/>
                </a:solidFill>
                <a:latin typeface="Arial" pitchFamily="34" charset="0"/>
                <a:ea typeface="msmincho" charset="0"/>
                <a:cs typeface="Arial" pitchFamily="34" charset="0"/>
              </a:rPr>
              <a:t>The number “sixty” is pronounced as “six zero”</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Standard practice for unusual words </a:t>
            </a:r>
            <a:endParaRPr lang="en-US" sz="3200" dirty="0">
              <a:solidFill>
                <a:srgbClr val="CCCCCC"/>
              </a:solidFill>
              <a:latin typeface="Arial" pitchFamily="34" charset="0"/>
              <a:cs typeface="Arial" pitchFamily="34" charset="0"/>
            </a:endParaRP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Say the word</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Say “I spell” </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Spell the word phonetically</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endParaRPr lang="en-US" sz="3080" dirty="0">
              <a:solidFill>
                <a:srgbClr val="CCCCCC"/>
              </a:solidFill>
              <a:latin typeface="Arial" pitchFamily="34" charset="0"/>
              <a:ea typeface="msmincho" charset="0"/>
              <a:cs typeface="Arial" pitchFamily="34" charset="0"/>
            </a:endParaRP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endParaRPr lang="en-US" sz="2640" dirty="0">
              <a:solidFill>
                <a:srgbClr val="CCCCCC"/>
              </a:solidFill>
              <a:latin typeface="Arial" pitchFamily="34" charset="0"/>
              <a:cs typeface="Arial" pitchFamily="34" charset="0"/>
            </a:endParaRPr>
          </a:p>
        </p:txBody>
      </p:sp>
    </p:spTree>
    <p:extLst>
      <p:ext uri="{BB962C8B-B14F-4D97-AF65-F5344CB8AC3E}">
        <p14:creationId xmlns:p14="http://schemas.microsoft.com/office/powerpoint/2010/main" val="1889825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Pro-words are procedural terms with specific meanings</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200" dirty="0">
                <a:solidFill>
                  <a:srgbClr val="CCCCCC"/>
                </a:solidFill>
                <a:latin typeface="Arial" pitchFamily="34" charset="0"/>
                <a:ea typeface="msmincho" charset="0"/>
                <a:cs typeface="Arial" pitchFamily="34" charset="0"/>
              </a:rPr>
              <a:t>C</a:t>
            </a:r>
            <a:r>
              <a:rPr lang="en-US" sz="3080" dirty="0">
                <a:solidFill>
                  <a:srgbClr val="CCCCCC"/>
                </a:solidFill>
                <a:latin typeface="Arial" pitchFamily="34" charset="0"/>
                <a:ea typeface="msmincho" charset="0"/>
                <a:cs typeface="Arial" pitchFamily="34" charset="0"/>
              </a:rPr>
              <a:t>alled “pro-signs” when sent in Morse code or digital modes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Over – Used to let a specific station know to respond</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Go ahead – Used to indicate that a station may send their message</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Clear – End of Contact</a:t>
            </a:r>
          </a:p>
        </p:txBody>
      </p:sp>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Pro-words</a:t>
            </a:r>
          </a:p>
        </p:txBody>
      </p:sp>
    </p:spTree>
    <p:extLst>
      <p:ext uri="{BB962C8B-B14F-4D97-AF65-F5344CB8AC3E}">
        <p14:creationId xmlns:p14="http://schemas.microsoft.com/office/powerpoint/2010/main" val="2274253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Out – Leaving the air, will not be listening</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Stand by – A temporary interruption of the contact</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Roger – Indicates that a transmission has been received correctly and in full</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Break – Indicates that you have more to say after a brief pause or are starting another line/section of the message</a:t>
            </a:r>
          </a:p>
        </p:txBody>
      </p:sp>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Pro-words</a:t>
            </a:r>
          </a:p>
        </p:txBody>
      </p:sp>
    </p:spTree>
    <p:extLst>
      <p:ext uri="{BB962C8B-B14F-4D97-AF65-F5344CB8AC3E}">
        <p14:creationId xmlns:p14="http://schemas.microsoft.com/office/powerpoint/2010/main" val="30960818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Tactical Call Signs</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Tactical call signs can identify the station’s location or its purpose during an event,  regardless of who is operating the station</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It virtually eliminates confusion at shift changes or at stations with multiple operators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Tactical call signs should be used for all emergency nets and public service events if there are more than just a few participants</a:t>
            </a:r>
          </a:p>
        </p:txBody>
      </p:sp>
    </p:spTree>
    <p:extLst>
      <p:ext uri="{BB962C8B-B14F-4D97-AF65-F5344CB8AC3E}">
        <p14:creationId xmlns:p14="http://schemas.microsoft.com/office/powerpoint/2010/main" val="14514202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Tactical Call Signs</a:t>
            </a:r>
          </a:p>
        </p:txBody>
      </p:sp>
      <p:sp>
        <p:nvSpPr>
          <p:cNvPr id="4099" name="Text Box 3"/>
          <p:cNvSpPr txBox="1">
            <a:spLocks noChangeArrowheads="1"/>
          </p:cNvSpPr>
          <p:nvPr/>
        </p:nvSpPr>
        <p:spPr bwMode="auto">
          <a:xfrm>
            <a:off x="847023" y="1657279"/>
            <a:ext cx="8753184" cy="3448122"/>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Tactical call signs are usually pre-assigned by the served agency</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However, if one does not already exist, the NCS may assign a tactical call sign as each location is “opened”</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“Net” or “Net Control” or “NCS” is a very common tactical call sign</a:t>
            </a:r>
          </a:p>
        </p:txBody>
      </p:sp>
      <p:pic>
        <p:nvPicPr>
          <p:cNvPr id="4100" name="Picture 4" descr="Public Service">
            <a:extLst>
              <a:ext uri="{FF2B5EF4-FFF2-40B4-BE49-F238E27FC236}">
                <a16:creationId xmlns:a16="http://schemas.microsoft.com/office/drawing/2014/main" id="{3FB117EF-8766-40AC-A9CB-C27F63BBF8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3298" y="5240110"/>
            <a:ext cx="5431804" cy="2432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5595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Calling with Tactical Call Signs </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In a directed net “AID 3” calls the NCS</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“Net, AID 3,” </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“AID3”</a:t>
            </a:r>
          </a:p>
          <a:p>
            <a:pPr marL="1558138" lvl="2" indent="-457200">
              <a:spcAft>
                <a:spcPts val="660"/>
              </a:spcAft>
              <a:buClr>
                <a:schemeClr val="tx1"/>
              </a:buClr>
              <a:buSzPct val="80000"/>
              <a:buFont typeface="Arial" panose="020B0604020202020204" pitchFamily="34" charset="0"/>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busy net </a:t>
            </a:r>
            <a:r>
              <a:rPr lang="en-US" sz="2800" dirty="0">
                <a:solidFill>
                  <a:srgbClr val="CCCCCC"/>
                </a:solidFill>
                <a:latin typeface="Arial" pitchFamily="34" charset="0"/>
                <a:ea typeface="msmincho" charset="0"/>
                <a:cs typeface="Arial" pitchFamily="34" charset="0"/>
              </a:rPr>
              <a:t>where the NCS is paying close attention</a:t>
            </a:r>
            <a:endParaRPr lang="en-US" sz="2640" dirty="0">
              <a:solidFill>
                <a:srgbClr val="CCCCCC"/>
              </a:solidFill>
              <a:latin typeface="Arial" pitchFamily="34" charset="0"/>
              <a:cs typeface="Arial" pitchFamily="34" charset="0"/>
            </a:endParaRP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“Aid 3, emergency traffic”</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“Aid 3, priority traffic” </a:t>
            </a:r>
          </a:p>
        </p:txBody>
      </p:sp>
    </p:spTree>
    <p:extLst>
      <p:ext uri="{BB962C8B-B14F-4D97-AF65-F5344CB8AC3E}">
        <p14:creationId xmlns:p14="http://schemas.microsoft.com/office/powerpoint/2010/main" val="27958898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Calling with Tactical Call Signs </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To pass traffic to a specific station</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“AID 3, traffic for Firebase 5”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NCS will then correctly direct the message</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“Firebase 5, contact AID 3 for traffic”</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cs typeface="Arial" pitchFamily="34" charset="0"/>
              </a:rPr>
              <a:t>You have quickly connected to the proper station and have not used any extra words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Note that no FCC call signs have been used - so far... </a:t>
            </a:r>
            <a:endParaRPr lang="en-US" sz="3080" dirty="0">
              <a:solidFill>
                <a:srgbClr val="CCCCCC"/>
              </a:solidFill>
              <a:latin typeface="Arial" pitchFamily="34" charset="0"/>
              <a:cs typeface="Arial" pitchFamily="34" charset="0"/>
            </a:endParaRPr>
          </a:p>
        </p:txBody>
      </p:sp>
    </p:spTree>
    <p:extLst>
      <p:ext uri="{BB962C8B-B14F-4D97-AF65-F5344CB8AC3E}">
        <p14:creationId xmlns:p14="http://schemas.microsoft.com/office/powerpoint/2010/main" val="23299988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Station Identification</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The FCC requires that you identify </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Ten-minute intervals during a conversation </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End of the last transmission</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The easiest way is to give your FCC call sign as you complete each exchange</a:t>
            </a:r>
            <a:endParaRPr lang="en-US" sz="3200" dirty="0">
              <a:solidFill>
                <a:srgbClr val="CCCCCC"/>
              </a:solidFill>
              <a:latin typeface="Arial" pitchFamily="34" charset="0"/>
              <a:cs typeface="Arial" pitchFamily="34" charset="0"/>
            </a:endParaRP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“Aid 3, &lt;your call sign&gt;”</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This does two things</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Tells NCS that you consider the exchange complete</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Fulfills all FCC identification requirements</a:t>
            </a:r>
          </a:p>
        </p:txBody>
      </p:sp>
    </p:spTree>
    <p:extLst>
      <p:ext uri="{BB962C8B-B14F-4D97-AF65-F5344CB8AC3E}">
        <p14:creationId xmlns:p14="http://schemas.microsoft.com/office/powerpoint/2010/main" val="134402033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Completing a Call</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If the Net Control Station believes the exchange is complete, and Aid 3 had forgotten to identify, then the NCS should say</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“Aid 3, do you have further traffic?”</a:t>
            </a:r>
            <a:endParaRPr lang="en-US" sz="2640" dirty="0">
              <a:solidFill>
                <a:srgbClr val="CCCCCC"/>
              </a:solidFill>
              <a:latin typeface="Arial" pitchFamily="34" charset="0"/>
              <a:cs typeface="Arial" pitchFamily="34" charset="0"/>
            </a:endParaRP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cs typeface="Arial" pitchFamily="34" charset="0"/>
              </a:rPr>
              <a:t>At that point, Aid 3 should either continue with the traffic</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Clear by identifying </a:t>
            </a:r>
            <a:endParaRPr lang="en-US" sz="3080" dirty="0">
              <a:solidFill>
                <a:srgbClr val="CCCCCC"/>
              </a:solidFill>
              <a:latin typeface="Arial" pitchFamily="34" charset="0"/>
              <a:cs typeface="Arial" pitchFamily="34" charset="0"/>
            </a:endParaRP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“Aid 3, &lt;your call sign&gt;”</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For this method to work properly, the NCS must allow each station the opportunity to identify at the close of an exchange</a:t>
            </a:r>
            <a:endParaRPr lang="en-US" sz="2640" dirty="0">
              <a:solidFill>
                <a:srgbClr val="CCCCCC"/>
              </a:solidFill>
              <a:latin typeface="Arial" pitchFamily="34" charset="0"/>
              <a:cs typeface="Arial" pitchFamily="34" charset="0"/>
            </a:endParaRPr>
          </a:p>
        </p:txBody>
      </p:sp>
    </p:spTree>
    <p:extLst>
      <p:ext uri="{BB962C8B-B14F-4D97-AF65-F5344CB8AC3E}">
        <p14:creationId xmlns:p14="http://schemas.microsoft.com/office/powerpoint/2010/main" val="41633215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 Review of Habits to Avoid</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Thinking aloud on the air: “</a:t>
            </a:r>
            <a:r>
              <a:rPr lang="en-US" sz="3080" dirty="0" err="1">
                <a:solidFill>
                  <a:srgbClr val="CCCCCC"/>
                </a:solidFill>
                <a:latin typeface="Arial" pitchFamily="34" charset="0"/>
                <a:ea typeface="msmincho" charset="0"/>
                <a:cs typeface="Arial" pitchFamily="34" charset="0"/>
              </a:rPr>
              <a:t>Ahhh</a:t>
            </a:r>
            <a:r>
              <a:rPr lang="en-US" sz="3080" dirty="0">
                <a:solidFill>
                  <a:srgbClr val="CCCCCC"/>
                </a:solidFill>
                <a:latin typeface="Arial" pitchFamily="34" charset="0"/>
                <a:ea typeface="msmincho" charset="0"/>
                <a:cs typeface="Arial" pitchFamily="34" charset="0"/>
              </a:rPr>
              <a:t>, let me see. Hmm. Well, you know, if…”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On-air arguments, criticism, or rambling commentaries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Shouting into your microphone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“Cute” phonetics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Identifying every time you key or un-key the mic</a:t>
            </a:r>
          </a:p>
        </p:txBody>
      </p:sp>
    </p:spTree>
    <p:extLst>
      <p:ext uri="{BB962C8B-B14F-4D97-AF65-F5344CB8AC3E}">
        <p14:creationId xmlns:p14="http://schemas.microsoft.com/office/powerpoint/2010/main" val="12134547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Introduction</a:t>
            </a:r>
          </a:p>
        </p:txBody>
      </p:sp>
      <p:sp>
        <p:nvSpPr>
          <p:cNvPr id="4099" name="Text Box 3"/>
          <p:cNvSpPr txBox="1">
            <a:spLocks noChangeArrowheads="1"/>
          </p:cNvSpPr>
          <p:nvPr/>
        </p:nvSpPr>
        <p:spPr bwMode="auto">
          <a:xfrm>
            <a:off x="838200" y="1657278"/>
            <a:ext cx="8753184" cy="5369805"/>
          </a:xfrm>
          <a:prstGeom prst="rect">
            <a:avLst/>
          </a:prstGeom>
          <a:noFill/>
          <a:ln w="9525">
            <a:noFill/>
            <a:round/>
            <a:headEnd/>
            <a:tailEnd/>
          </a:ln>
          <a:effectLst/>
        </p:spPr>
        <p:txBody>
          <a:bodyPr lIns="0" tIns="40231" rIns="0" bIns="0" anchor="ctr"/>
          <a:lstStyle/>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Communications skills used during emergency operations are different than normal Amateur Radio operations</a:t>
            </a:r>
          </a:p>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Quick, accurate, minimal complications</a:t>
            </a:r>
          </a:p>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In an emergency, any given message can have huge and often unintended consequences</a:t>
            </a:r>
          </a:p>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An unclear message, or one that is modified, delayed, miss-delivered or never delivered at all can have disastrous results</a:t>
            </a:r>
          </a:p>
        </p:txBody>
      </p:sp>
    </p:spTree>
    <p:extLst>
      <p:ext uri="{BB962C8B-B14F-4D97-AF65-F5344CB8AC3E}">
        <p14:creationId xmlns:p14="http://schemas.microsoft.com/office/powerpoint/2010/main" val="38384565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 Review of Habits to Avoid</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Using “10” codes, Q-signals on phone, or anything other than “plain language”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Speaking without planning your message in advance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Talking just to pass the time</a:t>
            </a:r>
          </a:p>
        </p:txBody>
      </p:sp>
    </p:spTree>
    <p:extLst>
      <p:ext uri="{BB962C8B-B14F-4D97-AF65-F5344CB8AC3E}">
        <p14:creationId xmlns:p14="http://schemas.microsoft.com/office/powerpoint/2010/main" val="24843984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Activity</a:t>
            </a:r>
          </a:p>
        </p:txBody>
      </p:sp>
      <p:sp>
        <p:nvSpPr>
          <p:cNvPr id="4099" name="Text Box 3"/>
          <p:cNvSpPr txBox="1">
            <a:spLocks noChangeArrowheads="1"/>
          </p:cNvSpPr>
          <p:nvPr/>
        </p:nvSpPr>
        <p:spPr bwMode="auto">
          <a:xfrm>
            <a:off x="847023" y="1657279"/>
            <a:ext cx="8753184" cy="2151700"/>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Looking at the following exchange, think about how you might revise the language to make it more clear and concise</a:t>
            </a:r>
          </a:p>
        </p:txBody>
      </p:sp>
      <p:pic>
        <p:nvPicPr>
          <p:cNvPr id="2" name="Picture 2" descr="Amateur radio operators prepare for disaster | News | bluemountaineagle.com">
            <a:extLst>
              <a:ext uri="{FF2B5EF4-FFF2-40B4-BE49-F238E27FC236}">
                <a16:creationId xmlns:a16="http://schemas.microsoft.com/office/drawing/2014/main" id="{E0F4E0F5-B092-4874-AB28-4C597C83E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8435" y="3808978"/>
            <a:ext cx="5161530" cy="386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0735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“K1YZ at Ramapo Base, this is Bob, K2AB at Weston EOC calling.”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 “K2AB, this is K1YZ. Hi, Bob. This is Ramapo Base, Harry at the mic. Go ahead. K2AB from K1YZ.”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 “K1YZ, this is K2AB returning. Hi, Harry. I have a message for you. Oh, by the way, remember to call me later about the club’s Field Day meeting next month. Are you ready to copy the message? K1YZ, this is K2AB, over to you Harry.”</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endParaRPr lang="en-US" sz="2640" dirty="0">
              <a:solidFill>
                <a:srgbClr val="CCCCCC"/>
              </a:solidFill>
              <a:latin typeface="Arial" pitchFamily="34" charset="0"/>
              <a:cs typeface="Arial" pitchFamily="34" charset="0"/>
            </a:endParaRPr>
          </a:p>
        </p:txBody>
      </p:sp>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Activity</a:t>
            </a:r>
          </a:p>
        </p:txBody>
      </p:sp>
    </p:spTree>
    <p:extLst>
      <p:ext uri="{BB962C8B-B14F-4D97-AF65-F5344CB8AC3E}">
        <p14:creationId xmlns:p14="http://schemas.microsoft.com/office/powerpoint/2010/main" val="6489766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Activity</a:t>
            </a:r>
          </a:p>
        </p:txBody>
      </p:sp>
      <p:sp>
        <p:nvSpPr>
          <p:cNvPr id="4099" name="Text Box 3"/>
          <p:cNvSpPr txBox="1">
            <a:spLocks noChangeArrowheads="1"/>
          </p:cNvSpPr>
          <p:nvPr/>
        </p:nvSpPr>
        <p:spPr bwMode="auto">
          <a:xfrm>
            <a:off x="847023" y="1657279"/>
            <a:ext cx="8753184" cy="2228921"/>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This should be as simple as</a:t>
            </a:r>
            <a:endParaRPr lang="en-US" sz="2640" dirty="0">
              <a:solidFill>
                <a:srgbClr val="CCCCCC"/>
              </a:solidFill>
              <a:latin typeface="Arial" pitchFamily="34" charset="0"/>
              <a:cs typeface="Arial" pitchFamily="34" charset="0"/>
            </a:endParaRP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“Ramapo Base from Weston EOC, Traffic”</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“Ready To Copy, Over” or “Go Ahead”</a:t>
            </a:r>
          </a:p>
        </p:txBody>
      </p:sp>
      <p:pic>
        <p:nvPicPr>
          <p:cNvPr id="5122" name="Picture 2" descr="LINCOLNTON, NC, USA-11/25/18: Vest on man at parade, identifying as Amateur  Radio Emergency Communications Stock Photo - Alamy">
            <a:extLst>
              <a:ext uri="{FF2B5EF4-FFF2-40B4-BE49-F238E27FC236}">
                <a16:creationId xmlns:a16="http://schemas.microsoft.com/office/drawing/2014/main" id="{69297E76-FBF1-4B27-8084-A740879BBE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90"/>
          <a:stretch/>
        </p:blipFill>
        <p:spPr bwMode="auto">
          <a:xfrm>
            <a:off x="3679288" y="3886200"/>
            <a:ext cx="2438483" cy="367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332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Review</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Clear, concise communications save time, and reduce misunderstandings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Avoid any non-essential transmissions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Use tactical call signs to call other stations, and give your FCC call sign only at the end of the complete exchange, or every ten minutes during longer exchanges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Plain language is more easily understood by a wider range of people than most codes and jargon</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endParaRPr lang="en-US" sz="2640" dirty="0">
              <a:solidFill>
                <a:srgbClr val="CCCCCC"/>
              </a:solidFill>
              <a:latin typeface="Arial" pitchFamily="34" charset="0"/>
              <a:cs typeface="Arial" pitchFamily="34" charset="0"/>
            </a:endParaRPr>
          </a:p>
        </p:txBody>
      </p:sp>
    </p:spTree>
    <p:extLst>
      <p:ext uri="{BB962C8B-B14F-4D97-AF65-F5344CB8AC3E}">
        <p14:creationId xmlns:p14="http://schemas.microsoft.com/office/powerpoint/2010/main" val="230131541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Review</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Clear, concise communications save time, and reduce misunderstandings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Avoid any non-essential transmissions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Use tactical call signs to call other stations, and give your FCC call sign only at the end of the complete exchange, or every ten minutes during longer exchanges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Plain language is more easily understood by a wider range of people than most codes and jargon</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endParaRPr lang="en-US" sz="2640" dirty="0">
              <a:solidFill>
                <a:srgbClr val="CCCCCC"/>
              </a:solidFill>
              <a:latin typeface="Arial" pitchFamily="34" charset="0"/>
              <a:cs typeface="Arial" pitchFamily="34" charset="0"/>
            </a:endParaRPr>
          </a:p>
        </p:txBody>
      </p:sp>
    </p:spTree>
    <p:extLst>
      <p:ext uri="{BB962C8B-B14F-4D97-AF65-F5344CB8AC3E}">
        <p14:creationId xmlns:p14="http://schemas.microsoft.com/office/powerpoint/2010/main" val="32370634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415107" y="784861"/>
            <a:ext cx="9212217" cy="3617975"/>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400" b="1" i="1" dirty="0">
                <a:solidFill>
                  <a:srgbClr val="FF9966"/>
                </a:solidFill>
                <a:ea typeface="msmincho" charset="0"/>
                <a:cs typeface="msmincho" charset="0"/>
              </a:rPr>
              <a:t>    </a:t>
            </a:r>
            <a:r>
              <a:rPr lang="en-US" sz="4400" b="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rPr>
              <a:t>Basic Communication Skills for Emergency Operations</a:t>
            </a:r>
          </a:p>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endParaRPr lang="en-US" sz="3960" b="1" i="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endParaRPr>
          </a:p>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7260" b="1" i="1" cap="all"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rPr>
              <a:t>QUESTIONS?</a:t>
            </a:r>
            <a:endParaRPr lang="en-US" sz="7260" b="1" i="1" dirty="0">
              <a:solidFill>
                <a:srgbClr val="FF9966"/>
              </a:solidFill>
              <a:ea typeface="msmincho" charset="0"/>
              <a:cs typeface="msmincho" charset="0"/>
            </a:endParaRPr>
          </a:p>
        </p:txBody>
      </p:sp>
      <p:sp>
        <p:nvSpPr>
          <p:cNvPr id="3" name="Text Box 3">
            <a:extLst>
              <a:ext uri="{FF2B5EF4-FFF2-40B4-BE49-F238E27FC236}">
                <a16:creationId xmlns:a16="http://schemas.microsoft.com/office/drawing/2014/main" id="{9E9A23F2-BBEB-4A4B-BBB8-D1915CCEDFEB}"/>
              </a:ext>
            </a:extLst>
          </p:cNvPr>
          <p:cNvSpPr txBox="1">
            <a:spLocks noChangeArrowheads="1"/>
          </p:cNvSpPr>
          <p:nvPr/>
        </p:nvSpPr>
        <p:spPr bwMode="auto">
          <a:xfrm>
            <a:off x="599102" y="5409472"/>
            <a:ext cx="8748432" cy="2362928"/>
          </a:xfrm>
          <a:prstGeom prst="rect">
            <a:avLst/>
          </a:prstGeom>
          <a:noFill/>
          <a:ln w="9525">
            <a:noFill/>
            <a:round/>
            <a:headEnd/>
            <a:tailEnd/>
          </a:ln>
          <a:effectLst/>
        </p:spPr>
        <p:txBody>
          <a:bodyPr lIns="0" tIns="40231" rIns="0" bIns="0" anchor="ctr"/>
          <a:lstStyle/>
          <a:p>
            <a:pPr algn="ctr" defTabSz="1005840">
              <a:lnSpc>
                <a:spcPct val="90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r>
              <a:rPr lang="en-US" sz="3190" dirty="0">
                <a:solidFill>
                  <a:srgbClr val="CCCCCC"/>
                </a:solidFill>
                <a:latin typeface="Arial" pitchFamily="34" charset="0"/>
                <a:ea typeface="msmincho" charset="0"/>
                <a:cs typeface="Arial" pitchFamily="34" charset="0"/>
              </a:rPr>
              <a:t>Clint Miller KØGR, COML</a:t>
            </a:r>
          </a:p>
          <a:p>
            <a:pPr algn="ctr" defTabSz="1005840">
              <a:lnSpc>
                <a:spcPct val="90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r>
              <a:rPr lang="en-US" sz="3190" dirty="0">
                <a:solidFill>
                  <a:srgbClr val="CCCCCC"/>
                </a:solidFill>
                <a:latin typeface="Arial" pitchFamily="34" charset="0"/>
                <a:ea typeface="msmincho" charset="0"/>
                <a:cs typeface="Arial" pitchFamily="34" charset="0"/>
              </a:rPr>
              <a:t>Story County ARES</a:t>
            </a:r>
          </a:p>
          <a:p>
            <a:pPr algn="ctr" defTabSz="1005840">
              <a:lnSpc>
                <a:spcPct val="90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endParaRPr lang="en-US" sz="3190" dirty="0">
              <a:solidFill>
                <a:srgbClr val="CCCCCC"/>
              </a:solidFill>
              <a:latin typeface="Arial" pitchFamily="34" charset="0"/>
              <a:ea typeface="msmincho" charset="0"/>
              <a:cs typeface="Arial" pitchFamily="34" charset="0"/>
            </a:endParaRPr>
          </a:p>
          <a:p>
            <a:pPr algn="ctr" defTabSz="1005840">
              <a:lnSpc>
                <a:spcPct val="90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defRPr/>
            </a:pPr>
            <a:r>
              <a:rPr lang="en-US" sz="3190" dirty="0">
                <a:solidFill>
                  <a:srgbClr val="CCCCCC"/>
                </a:solidFill>
                <a:latin typeface="Arial" pitchFamily="34" charset="0"/>
                <a:ea typeface="msmincho" charset="0"/>
                <a:cs typeface="Arial" pitchFamily="34" charset="0"/>
              </a:rPr>
              <a:t>October 1</a:t>
            </a:r>
            <a:r>
              <a:rPr lang="en-US" sz="3190" baseline="30000" dirty="0">
                <a:solidFill>
                  <a:srgbClr val="CCCCCC"/>
                </a:solidFill>
                <a:latin typeface="Arial" pitchFamily="34" charset="0"/>
                <a:ea typeface="msmincho" charset="0"/>
                <a:cs typeface="Arial" pitchFamily="34" charset="0"/>
              </a:rPr>
              <a:t>st</a:t>
            </a:r>
            <a:r>
              <a:rPr lang="en-US" sz="3190" dirty="0">
                <a:solidFill>
                  <a:srgbClr val="CCCCCC"/>
                </a:solidFill>
                <a:latin typeface="Arial" pitchFamily="34" charset="0"/>
                <a:ea typeface="msmincho" charset="0"/>
                <a:cs typeface="Arial" pitchFamily="34" charset="0"/>
              </a:rPr>
              <a:t>, 2020</a:t>
            </a:r>
          </a:p>
        </p:txBody>
      </p:sp>
    </p:spTree>
    <p:extLst>
      <p:ext uri="{BB962C8B-B14F-4D97-AF65-F5344CB8AC3E}">
        <p14:creationId xmlns:p14="http://schemas.microsoft.com/office/powerpoint/2010/main" val="4010289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Introduction</a:t>
            </a:r>
          </a:p>
        </p:txBody>
      </p:sp>
      <p:sp>
        <p:nvSpPr>
          <p:cNvPr id="4099" name="Text Box 3"/>
          <p:cNvSpPr txBox="1">
            <a:spLocks noChangeArrowheads="1"/>
          </p:cNvSpPr>
          <p:nvPr/>
        </p:nvSpPr>
        <p:spPr bwMode="auto">
          <a:xfrm>
            <a:off x="838200" y="1657278"/>
            <a:ext cx="8753184" cy="5369805"/>
          </a:xfrm>
          <a:prstGeom prst="rect">
            <a:avLst/>
          </a:prstGeom>
          <a:noFill/>
          <a:ln w="9525">
            <a:noFill/>
            <a:round/>
            <a:headEnd/>
            <a:tailEnd/>
          </a:ln>
          <a:effectLst/>
        </p:spPr>
        <p:txBody>
          <a:bodyPr lIns="0" tIns="40231" rIns="0" bIns="0" anchor="ctr"/>
          <a:lstStyle/>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a:solidFill>
                  <a:srgbClr val="CCCCCC"/>
                </a:solidFill>
                <a:latin typeface="Arial" pitchFamily="34" charset="0"/>
                <a:cs typeface="Arial" pitchFamily="34" charset="0"/>
              </a:rPr>
              <a:t>A number of factors can affect your ability to do this:</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2800">
                <a:solidFill>
                  <a:srgbClr val="CCCCCC"/>
                </a:solidFill>
                <a:latin typeface="Arial" pitchFamily="34" charset="0"/>
                <a:cs typeface="Arial" pitchFamily="34" charset="0"/>
              </a:rPr>
              <a:t>Your own operating skills</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2800">
                <a:solidFill>
                  <a:srgbClr val="CCCCCC"/>
                </a:solidFill>
                <a:latin typeface="Arial" pitchFamily="34" charset="0"/>
                <a:cs typeface="Arial" pitchFamily="34" charset="0"/>
              </a:rPr>
              <a:t>Communication method used</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2800">
                <a:solidFill>
                  <a:srgbClr val="CCCCCC"/>
                </a:solidFill>
                <a:latin typeface="Arial" pitchFamily="34" charset="0"/>
                <a:cs typeface="Arial" pitchFamily="34" charset="0"/>
              </a:rPr>
              <a:t>Variety of noise problems</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2800">
                <a:solidFill>
                  <a:srgbClr val="CCCCCC"/>
                </a:solidFill>
                <a:latin typeface="Arial" pitchFamily="34" charset="0"/>
                <a:cs typeface="Arial" pitchFamily="34" charset="0"/>
              </a:rPr>
              <a:t>Skills of the receiving party</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2800">
                <a:solidFill>
                  <a:srgbClr val="CCCCCC"/>
                </a:solidFill>
                <a:latin typeface="Arial" pitchFamily="34" charset="0"/>
                <a:cs typeface="Arial" pitchFamily="34" charset="0"/>
              </a:rPr>
              <a:t>Cooperation of others</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2800">
                <a:solidFill>
                  <a:srgbClr val="CCCCCC"/>
                </a:solidFill>
                <a:latin typeface="Arial" pitchFamily="34" charset="0"/>
                <a:cs typeface="Arial" pitchFamily="34" charset="0"/>
              </a:rPr>
              <a:t>Adequate resources</a:t>
            </a:r>
            <a:endParaRPr lang="en-US" sz="2800" dirty="0">
              <a:solidFill>
                <a:srgbClr val="CCCCCC"/>
              </a:solidFill>
              <a:latin typeface="Arial" pitchFamily="34" charset="0"/>
              <a:cs typeface="Arial" pitchFamily="34" charset="0"/>
            </a:endParaRPr>
          </a:p>
        </p:txBody>
      </p:sp>
    </p:spTree>
    <p:extLst>
      <p:ext uri="{BB962C8B-B14F-4D97-AF65-F5344CB8AC3E}">
        <p14:creationId xmlns:p14="http://schemas.microsoft.com/office/powerpoint/2010/main" val="293804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Listening</a:t>
            </a:r>
          </a:p>
        </p:txBody>
      </p:sp>
      <p:sp>
        <p:nvSpPr>
          <p:cNvPr id="4099" name="Text Box 3"/>
          <p:cNvSpPr txBox="1">
            <a:spLocks noChangeArrowheads="1"/>
          </p:cNvSpPr>
          <p:nvPr/>
        </p:nvSpPr>
        <p:spPr bwMode="auto">
          <a:xfrm>
            <a:off x="838200" y="1657279"/>
            <a:ext cx="8753184" cy="3687608"/>
          </a:xfrm>
          <a:prstGeom prst="rect">
            <a:avLst/>
          </a:prstGeom>
          <a:noFill/>
          <a:ln w="9525">
            <a:noFill/>
            <a:round/>
            <a:headEnd/>
            <a:tailEnd/>
          </a:ln>
          <a:effectLst/>
        </p:spPr>
        <p:txBody>
          <a:bodyPr lIns="0" tIns="40231" rIns="0" bIns="0" anchor="ctr"/>
          <a:lstStyle/>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Listening is at least 50% of communication</a:t>
            </a:r>
          </a:p>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Listening also means avoiding unnecessary transmissions</a:t>
            </a:r>
          </a:p>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Local ambient noise and/or weak radio signal conditions may make it difficult to perform your emergency communication responsibilities</a:t>
            </a:r>
          </a:p>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Head phones help under </a:t>
            </a:r>
          </a:p>
          <a:p>
            <a:pPr marL="137160" lvl="1">
              <a:spcAft>
                <a:spcPts val="600"/>
              </a:spcAft>
              <a:buClr>
                <a:schemeClr val="tx1">
                  <a:shade val="95000"/>
                </a:schemeClr>
              </a:buClr>
              <a:buSzPct val="65000"/>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en-US" sz="2800" dirty="0">
                <a:solidFill>
                  <a:srgbClr val="CCCCCC"/>
                </a:solidFill>
                <a:latin typeface="Arial" pitchFamily="34" charset="0"/>
                <a:cs typeface="Arial" pitchFamily="34" charset="0"/>
              </a:rPr>
              <a:t>     these conditions</a:t>
            </a:r>
          </a:p>
          <a:p>
            <a:pPr marL="548640" lvl="1" indent="-411480">
              <a:spcAft>
                <a:spcPts val="600"/>
              </a:spcAft>
              <a:buClr>
                <a:schemeClr val="tx1">
                  <a:shade val="95000"/>
                </a:schemeClr>
              </a:buClr>
              <a:buSzPct val="65000"/>
              <a:buFont typeface="Wingdings 2"/>
              <a:buChar cha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en-US" sz="3080" dirty="0">
              <a:solidFill>
                <a:srgbClr val="CCCCCC"/>
              </a:solidFill>
              <a:latin typeface="Arial" pitchFamily="34" charset="0"/>
              <a:ea typeface="msmincho" charset="0"/>
              <a:cs typeface="Arial" pitchFamily="34" charset="0"/>
            </a:endParaRPr>
          </a:p>
        </p:txBody>
      </p:sp>
      <p:pic>
        <p:nvPicPr>
          <p:cNvPr id="1028" name="Picture 4" descr="Ham radio: An 'old' technology is a lifesaver in the emergency field |  Georgia Health News">
            <a:extLst>
              <a:ext uri="{FF2B5EF4-FFF2-40B4-BE49-F238E27FC236}">
                <a16:creationId xmlns:a16="http://schemas.microsoft.com/office/drawing/2014/main" id="{88EE68C9-7DDE-4DAB-934B-C8C75C2103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973" y="4280256"/>
            <a:ext cx="4484913" cy="334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63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Microphone Techniques</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For optimum performance</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Hold the mic close to your cheek</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Just off to the side of your mouth</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Talk across, rather than into, the microphone</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Speak a little slower and pause longer between transmissions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Voice operated transmissions (VOX) are not recommended for emergency communications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endParaRPr lang="en-US" sz="3080" dirty="0">
              <a:solidFill>
                <a:srgbClr val="CCCCCC"/>
              </a:solidFill>
              <a:latin typeface="Arial" pitchFamily="34" charset="0"/>
              <a:ea typeface="msmincho" charset="0"/>
              <a:cs typeface="Arial" pitchFamily="34" charset="0"/>
            </a:endParaRPr>
          </a:p>
        </p:txBody>
      </p:sp>
    </p:spTree>
    <p:extLst>
      <p:ext uri="{BB962C8B-B14F-4D97-AF65-F5344CB8AC3E}">
        <p14:creationId xmlns:p14="http://schemas.microsoft.com/office/powerpoint/2010/main" val="1884362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Brevity &amp; Clarity</a:t>
            </a:r>
          </a:p>
        </p:txBody>
      </p:sp>
      <p:sp>
        <p:nvSpPr>
          <p:cNvPr id="4099" name="Text Box 3"/>
          <p:cNvSpPr txBox="1">
            <a:spLocks noChangeArrowheads="1"/>
          </p:cNvSpPr>
          <p:nvPr/>
        </p:nvSpPr>
        <p:spPr bwMode="auto">
          <a:xfrm>
            <a:off x="847023" y="1657278"/>
            <a:ext cx="8753184" cy="3774693"/>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Each communication should consist of only the information necessary to get the message across clearly and accurately</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If you are the author of a message, change the wording as necessary to make it as clear and short as practical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If you are not the author, work with the author to achieve same</a:t>
            </a:r>
          </a:p>
        </p:txBody>
      </p:sp>
      <p:pic>
        <p:nvPicPr>
          <p:cNvPr id="2050" name="Picture 2" descr="Amateur Radio Emergency Service Volunteers &amp; Everything They Have to Offer  - Ham Nation 405">
            <a:extLst>
              <a:ext uri="{FF2B5EF4-FFF2-40B4-BE49-F238E27FC236}">
                <a16:creationId xmlns:a16="http://schemas.microsoft.com/office/drawing/2014/main" id="{204423E0-343E-4CC1-B899-A2B291AFE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824" y="5148943"/>
            <a:ext cx="5323226" cy="2492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0444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Brevity &amp; Clarity</a:t>
            </a:r>
          </a:p>
        </p:txBody>
      </p:sp>
      <p:sp>
        <p:nvSpPr>
          <p:cNvPr id="4099" name="Text Box 3"/>
          <p:cNvSpPr txBox="1">
            <a:spLocks noChangeArrowheads="1"/>
          </p:cNvSpPr>
          <p:nvPr/>
        </p:nvSpPr>
        <p:spPr bwMode="auto">
          <a:xfrm>
            <a:off x="847023" y="1657278"/>
            <a:ext cx="8753184" cy="2664351"/>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If you can not locate the author, pass the message as stated with any errors or redundancies included.  </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DO NOT CHANGE MESSAGES!</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Communicate one complete subject at a time</a:t>
            </a:r>
            <a:endParaRPr lang="en-US" sz="2640" dirty="0">
              <a:solidFill>
                <a:srgbClr val="CCCCCC"/>
              </a:solidFill>
              <a:latin typeface="Arial" pitchFamily="34" charset="0"/>
              <a:cs typeface="Arial" pitchFamily="34" charset="0"/>
            </a:endParaRPr>
          </a:p>
        </p:txBody>
      </p:sp>
      <p:pic>
        <p:nvPicPr>
          <p:cNvPr id="3076" name="Picture 4" descr="Amateur Radio Emergency Service (ARES) | City of Lake Oswego">
            <a:extLst>
              <a:ext uri="{FF2B5EF4-FFF2-40B4-BE49-F238E27FC236}">
                <a16:creationId xmlns:a16="http://schemas.microsoft.com/office/drawing/2014/main" id="{0EBDA987-37B1-4B54-838A-9FFECBE23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5303" y="4647737"/>
            <a:ext cx="6847794" cy="2934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661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Plain Language</a:t>
            </a:r>
          </a:p>
        </p:txBody>
      </p:sp>
      <p:sp>
        <p:nvSpPr>
          <p:cNvPr id="4099" name="Text Box 3"/>
          <p:cNvSpPr txBox="1">
            <a:spLocks noChangeArrowheads="1"/>
          </p:cNvSpPr>
          <p:nvPr/>
        </p:nvSpPr>
        <p:spPr bwMode="auto">
          <a:xfrm>
            <a:off x="847023" y="1657278"/>
            <a:ext cx="8753184" cy="5369805"/>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All messages and communications during an emergency should be in plain language</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“Q” signals (except in CW communications) or “10 codes” and similar jargon should be avoided</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Avoid words or phrases that carry strong emotions</a:t>
            </a:r>
          </a:p>
          <a:p>
            <a:pPr marL="955548" lvl="1" indent="-311810">
              <a:spcAft>
                <a:spcPts val="660"/>
              </a:spcAft>
              <a:buClr>
                <a:schemeClr val="tx1"/>
              </a:buClr>
              <a:buSzPct val="80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endParaRPr lang="en-US" sz="2640" dirty="0">
              <a:solidFill>
                <a:srgbClr val="CCCCCC"/>
              </a:solidFill>
              <a:latin typeface="Arial" pitchFamily="34" charset="0"/>
              <a:cs typeface="Arial" pitchFamily="34" charset="0"/>
            </a:endParaRPr>
          </a:p>
        </p:txBody>
      </p:sp>
    </p:spTree>
    <p:extLst>
      <p:ext uri="{BB962C8B-B14F-4D97-AF65-F5344CB8AC3E}">
        <p14:creationId xmlns:p14="http://schemas.microsoft.com/office/powerpoint/2010/main" val="26397517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34184" y="396282"/>
            <a:ext cx="8590032" cy="1260996"/>
          </a:xfrm>
          <a:prstGeom prst="rect">
            <a:avLst/>
          </a:prstGeom>
          <a:noFill/>
          <a:ln w="9525">
            <a:noFill/>
            <a:round/>
            <a:headEnd/>
            <a:tailEnd/>
          </a:ln>
          <a:effectLst/>
        </p:spPr>
        <p:txBody>
          <a:bodyPr lIns="0" tIns="65376" rIns="0" bIns="0" anchor="ctr"/>
          <a:lstStyle/>
          <a:p>
            <a:pPr algn="ctr">
              <a:lnSpc>
                <a:spcPct val="87000"/>
              </a:lnSpc>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451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Phonetics</a:t>
            </a:r>
          </a:p>
        </p:txBody>
      </p:sp>
      <p:sp>
        <p:nvSpPr>
          <p:cNvPr id="4099" name="Text Box 3"/>
          <p:cNvSpPr txBox="1">
            <a:spLocks noChangeArrowheads="1"/>
          </p:cNvSpPr>
          <p:nvPr/>
        </p:nvSpPr>
        <p:spPr bwMode="auto">
          <a:xfrm>
            <a:off x="847023" y="1657279"/>
            <a:ext cx="8753184" cy="5331350"/>
          </a:xfrm>
          <a:prstGeom prst="rect">
            <a:avLst/>
          </a:prstGeom>
          <a:noFill/>
          <a:ln w="9525">
            <a:noFill/>
            <a:round/>
            <a:headEnd/>
            <a:tailEnd/>
          </a:ln>
          <a:effectLst/>
        </p:spPr>
        <p:txBody>
          <a:bodyPr lIns="0" tIns="40231" rIns="0" bIns="0" anchor="ctr"/>
          <a:lstStyle/>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Certain words in a message may not be immediately understood</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The best way to be sure it is correctly understood is to spell it</a:t>
            </a:r>
          </a:p>
          <a:p>
            <a:pPr marL="603504" indent="-452628">
              <a:spcAft>
                <a:spcPts val="660"/>
              </a:spcAft>
              <a:buClr>
                <a:schemeClr val="tx1">
                  <a:shade val="95000"/>
                </a:schemeClr>
              </a:buClr>
              <a:buSzPct val="65000"/>
              <a:buFont typeface="Wingdings 2"/>
              <a:buChar char=""/>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Use the ITU Phonetic Alphabet unless the served agency </a:t>
            </a:r>
          </a:p>
          <a:p>
            <a:pPr marL="150876">
              <a:spcAft>
                <a:spcPts val="660"/>
              </a:spcAft>
              <a:buClr>
                <a:schemeClr val="tx1">
                  <a:shade val="95000"/>
                </a:schemeClr>
              </a:buClr>
              <a:buSzPct val="65000"/>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    requests that you </a:t>
            </a:r>
          </a:p>
          <a:p>
            <a:pPr marL="150876">
              <a:spcAft>
                <a:spcPts val="660"/>
              </a:spcAft>
              <a:buClr>
                <a:schemeClr val="tx1">
                  <a:shade val="95000"/>
                </a:schemeClr>
              </a:buClr>
              <a:buSzPct val="65000"/>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    use their </a:t>
            </a:r>
          </a:p>
          <a:p>
            <a:pPr marL="150876">
              <a:spcAft>
                <a:spcPts val="660"/>
              </a:spcAft>
              <a:buClr>
                <a:schemeClr val="tx1">
                  <a:shade val="95000"/>
                </a:schemeClr>
              </a:buClr>
              <a:buSzPct val="65000"/>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    standardized </a:t>
            </a:r>
          </a:p>
          <a:p>
            <a:pPr marL="150876">
              <a:spcAft>
                <a:spcPts val="660"/>
              </a:spcAft>
              <a:buClr>
                <a:schemeClr val="tx1">
                  <a:shade val="95000"/>
                </a:schemeClr>
              </a:buClr>
              <a:buSzPct val="65000"/>
              <a:tabLst>
                <a:tab pos="0" algn="l"/>
                <a:tab pos="456199" algn="l"/>
                <a:tab pos="912397" algn="l"/>
                <a:tab pos="1368596" algn="l"/>
                <a:tab pos="1824794" algn="l"/>
                <a:tab pos="2280994" algn="l"/>
                <a:tab pos="2737193" algn="l"/>
                <a:tab pos="3193391" algn="l"/>
                <a:tab pos="3649590" algn="l"/>
                <a:tab pos="4105789" algn="l"/>
                <a:tab pos="4561987" algn="l"/>
                <a:tab pos="5018186" algn="l"/>
                <a:tab pos="5474384" algn="l"/>
                <a:tab pos="5930584" algn="l"/>
                <a:tab pos="6386783" algn="l"/>
                <a:tab pos="6842981" algn="l"/>
                <a:tab pos="7299180" algn="l"/>
                <a:tab pos="7755378" algn="l"/>
                <a:tab pos="8211577" algn="l"/>
                <a:tab pos="8667776" algn="l"/>
                <a:tab pos="9123974" algn="l"/>
              </a:tabLst>
            </a:pPr>
            <a:r>
              <a:rPr lang="en-US" sz="3080" dirty="0">
                <a:solidFill>
                  <a:srgbClr val="CCCCCC"/>
                </a:solidFill>
                <a:latin typeface="Arial" pitchFamily="34" charset="0"/>
                <a:ea typeface="msmincho" charset="0"/>
                <a:cs typeface="Arial" pitchFamily="34" charset="0"/>
              </a:rPr>
              <a:t>    phonetic alphabet</a:t>
            </a:r>
          </a:p>
        </p:txBody>
      </p:sp>
      <p:pic>
        <p:nvPicPr>
          <p:cNvPr id="2" name="Picture 2" descr="Beginners Guide to Ham Radio, Make Your Own | EAGLE | Blog">
            <a:extLst>
              <a:ext uri="{FF2B5EF4-FFF2-40B4-BE49-F238E27FC236}">
                <a16:creationId xmlns:a16="http://schemas.microsoft.com/office/drawing/2014/main" id="{6733AFC4-5F57-48DC-951C-94D0C9BE35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3615" y="4529435"/>
            <a:ext cx="4757058" cy="3171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54297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ln>
          <a:gradFill>
            <a:gsLst>
              <a:gs pos="0">
                <a:srgbClr val="8488C4"/>
              </a:gs>
              <a:gs pos="53000">
                <a:srgbClr val="D4DEFF"/>
              </a:gs>
              <a:gs pos="83000">
                <a:srgbClr val="D4DEFF"/>
              </a:gs>
              <a:gs pos="100000">
                <a:srgbClr val="96AB94"/>
              </a:gs>
            </a:gsLst>
            <a:lin ang="5400000" scaled="0"/>
          </a:gradFill>
          <a:tailEnd type="triangle" w="lg" len="lg"/>
        </a:ln>
      </a:spPr>
      <a:bodyPr rtlCol="0" anchor="ctr"/>
      <a:lstStyle>
        <a:defPPr algn="ctr">
          <a:defRPr sz="2400"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14429</TotalTime>
  <Words>1287</Words>
  <Application>Microsoft Office PowerPoint</Application>
  <PresentationFormat>Custom</PresentationFormat>
  <Paragraphs>144</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Book Antiqua</vt:lpstr>
      <vt:lpstr>Calibri</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Clint10</dc:creator>
  <cp:lastModifiedBy>Clint Miller</cp:lastModifiedBy>
  <cp:revision>142</cp:revision>
  <dcterms:created xsi:type="dcterms:W3CDTF">2018-10-02T01:39:44Z</dcterms:created>
  <dcterms:modified xsi:type="dcterms:W3CDTF">2020-10-01T23:56:21Z</dcterms:modified>
</cp:coreProperties>
</file>