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8"/>
  </p:notesMasterIdLst>
  <p:sldIdLst>
    <p:sldId id="281" r:id="rId2"/>
    <p:sldId id="316" r:id="rId3"/>
    <p:sldId id="325" r:id="rId4"/>
    <p:sldId id="321" r:id="rId5"/>
    <p:sldId id="320" r:id="rId6"/>
    <p:sldId id="400" r:id="rId7"/>
    <p:sldId id="326" r:id="rId8"/>
    <p:sldId id="327" r:id="rId9"/>
    <p:sldId id="328" r:id="rId10"/>
    <p:sldId id="329" r:id="rId11"/>
    <p:sldId id="338" r:id="rId12"/>
    <p:sldId id="337" r:id="rId13"/>
    <p:sldId id="330" r:id="rId14"/>
    <p:sldId id="332" r:id="rId15"/>
    <p:sldId id="340" r:id="rId16"/>
    <p:sldId id="333" r:id="rId17"/>
    <p:sldId id="339" r:id="rId18"/>
    <p:sldId id="334" r:id="rId19"/>
    <p:sldId id="331" r:id="rId20"/>
    <p:sldId id="336" r:id="rId21"/>
    <p:sldId id="335" r:id="rId22"/>
    <p:sldId id="341" r:id="rId23"/>
    <p:sldId id="343" r:id="rId24"/>
    <p:sldId id="342" r:id="rId25"/>
    <p:sldId id="347" r:id="rId26"/>
    <p:sldId id="346" r:id="rId27"/>
    <p:sldId id="349" r:id="rId28"/>
    <p:sldId id="350" r:id="rId29"/>
    <p:sldId id="345" r:id="rId30"/>
    <p:sldId id="351" r:id="rId31"/>
    <p:sldId id="359" r:id="rId32"/>
    <p:sldId id="355" r:id="rId33"/>
    <p:sldId id="358" r:id="rId34"/>
    <p:sldId id="368" r:id="rId35"/>
    <p:sldId id="354" r:id="rId36"/>
    <p:sldId id="353" r:id="rId37"/>
    <p:sldId id="318" r:id="rId38"/>
    <p:sldId id="361" r:id="rId39"/>
    <p:sldId id="362" r:id="rId40"/>
    <p:sldId id="363" r:id="rId41"/>
    <p:sldId id="365" r:id="rId42"/>
    <p:sldId id="360" r:id="rId43"/>
    <p:sldId id="366" r:id="rId44"/>
    <p:sldId id="367" r:id="rId45"/>
    <p:sldId id="352" r:id="rId46"/>
    <p:sldId id="356" r:id="rId47"/>
    <p:sldId id="369" r:id="rId48"/>
    <p:sldId id="377" r:id="rId49"/>
    <p:sldId id="370" r:id="rId50"/>
    <p:sldId id="378" r:id="rId51"/>
    <p:sldId id="379" r:id="rId52"/>
    <p:sldId id="380" r:id="rId53"/>
    <p:sldId id="371" r:id="rId54"/>
    <p:sldId id="381" r:id="rId55"/>
    <p:sldId id="372" r:id="rId56"/>
    <p:sldId id="373" r:id="rId57"/>
    <p:sldId id="382" r:id="rId58"/>
    <p:sldId id="384" r:id="rId59"/>
    <p:sldId id="395" r:id="rId60"/>
    <p:sldId id="398" r:id="rId61"/>
    <p:sldId id="399" r:id="rId62"/>
    <p:sldId id="397" r:id="rId63"/>
    <p:sldId id="394" r:id="rId64"/>
    <p:sldId id="374" r:id="rId65"/>
    <p:sldId id="375" r:id="rId66"/>
    <p:sldId id="385" r:id="rId67"/>
    <p:sldId id="386" r:id="rId68"/>
    <p:sldId id="387" r:id="rId69"/>
    <p:sldId id="322" r:id="rId70"/>
    <p:sldId id="376" r:id="rId71"/>
    <p:sldId id="390" r:id="rId72"/>
    <p:sldId id="388" r:id="rId73"/>
    <p:sldId id="393" r:id="rId74"/>
    <p:sldId id="389" r:id="rId75"/>
    <p:sldId id="383" r:id="rId76"/>
    <p:sldId id="392"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94660"/>
  </p:normalViewPr>
  <p:slideViewPr>
    <p:cSldViewPr snapToGrid="0">
      <p:cViewPr varScale="1">
        <p:scale>
          <a:sx n="79" d="100"/>
          <a:sy n="79" d="100"/>
        </p:scale>
        <p:origin x="-89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FAB9D0-3B41-4FE2-950E-B2A31DD5B9D5}" type="datetimeFigureOut">
              <a:rPr lang="en-US" smtClean="0"/>
              <a:pPr/>
              <a:t>1/12/2016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140398-828B-4094-ACF8-D5396C66D162}" type="slidenum">
              <a:rPr lang="en-US" smtClean="0"/>
              <a:pPr/>
              <a:t>‹#›</a:t>
            </a:fld>
            <a:endParaRPr lang="en-US"/>
          </a:p>
        </p:txBody>
      </p:sp>
    </p:spTree>
    <p:extLst>
      <p:ext uri="{BB962C8B-B14F-4D97-AF65-F5344CB8AC3E}">
        <p14:creationId xmlns:p14="http://schemas.microsoft.com/office/powerpoint/2010/main" xmlns="" val="1010822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4301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300175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293987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453275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553526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549505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545596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13235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2305132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815590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087568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527218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2360776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226121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897675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832012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4258916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2018077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788572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4185738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895771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430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441687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231182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659553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5199557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294418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655389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5496318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901718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2659602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8815743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27168859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769908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40546541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3293130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2121044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9245560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9523300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41252426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23414259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0742967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9063160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8900319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4014727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9306521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22592218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4049272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6864218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2306729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3153405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1231362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7727907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5853673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42096818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4218383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9306521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5110196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40286689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6165361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0627166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2959756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3942824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9808689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23423270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25768819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2530533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9056359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8296522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2793362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5041816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25236087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3091564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80898"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3182845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4301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243656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330335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US"/>
          </a:p>
        </p:txBody>
      </p:sp>
      <p:sp>
        <p:nvSpPr>
          <p:cNvPr id="78850" name="Rectangle 2"/>
          <p:cNvSpPr txBox="1">
            <a:spLocks noGrp="1" noChangeArrowheads="1"/>
          </p:cNvSpPr>
          <p:nvPr>
            <p:ph type="body"/>
          </p:nvPr>
        </p:nvSpPr>
        <p:spPr bwMode="auto">
          <a:xfrm>
            <a:off x="1061392" y="4350019"/>
            <a:ext cx="4735217" cy="3506897"/>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874509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pitchFamily="34" charset="0"/>
                <a:cs typeface="Arial" pitchFamily="34" charset="0"/>
              </a:defRPr>
            </a:lvl1pPr>
          </a:lstStyle>
          <a:p>
            <a:fld id="{8EF9C3E7-0634-4659-9D3E-7F8411089A07}" type="datetimeFigureOut">
              <a:rPr lang="en-US" smtClean="0">
                <a:solidFill>
                  <a:prstClr val="white">
                    <a:shade val="50000"/>
                  </a:prstClr>
                </a:solidFill>
              </a:rPr>
              <a:pPr/>
              <a:t>1/12/2016</a:t>
            </a:fld>
            <a:endParaRPr lang="en-US" dirty="0">
              <a:solidFill>
                <a:prstClr val="white">
                  <a:shade val="50000"/>
                </a:prstClr>
              </a:solidFill>
            </a:endParaRPr>
          </a:p>
        </p:txBody>
      </p:sp>
      <p:sp>
        <p:nvSpPr>
          <p:cNvPr id="4" name="Footer Placeholder 3"/>
          <p:cNvSpPr>
            <a:spLocks noGrp="1"/>
          </p:cNvSpPr>
          <p:nvPr>
            <p:ph type="ftr" sz="quarter" idx="11"/>
          </p:nvPr>
        </p:nvSpPr>
        <p:spPr/>
        <p:txBody>
          <a:bodyPr/>
          <a:lstStyle>
            <a:lvl1pPr>
              <a:defRPr>
                <a:latin typeface="Arial" pitchFamily="34" charset="0"/>
                <a:cs typeface="Arial" pitchFamily="34" charset="0"/>
              </a:defRPr>
            </a:lvl1pPr>
          </a:lstStyle>
          <a:p>
            <a:endParaRPr lang="en-US" dirty="0">
              <a:solidFill>
                <a:prstClr val="white">
                  <a:shade val="50000"/>
                </a:prstClr>
              </a:solidFill>
            </a:endParaRPr>
          </a:p>
        </p:txBody>
      </p:sp>
      <p:sp>
        <p:nvSpPr>
          <p:cNvPr id="5" name="Slide Number Placeholder 4"/>
          <p:cNvSpPr>
            <a:spLocks noGrp="1"/>
          </p:cNvSpPr>
          <p:nvPr>
            <p:ph type="sldNum" sz="quarter" idx="12"/>
          </p:nvPr>
        </p:nvSpPr>
        <p:spPr/>
        <p:txBody>
          <a:bodyPr/>
          <a:lstStyle>
            <a:lvl1pPr>
              <a:defRPr>
                <a:latin typeface="Arial" pitchFamily="34" charset="0"/>
                <a:cs typeface="Arial" pitchFamily="34" charset="0"/>
              </a:defRPr>
            </a:lvl1pPr>
          </a:lstStyle>
          <a:p>
            <a:fld id="{72648C7C-0B89-43CD-807E-EB094253D82A}" type="slidenum">
              <a:rPr lang="en-US" smtClean="0">
                <a:solidFill>
                  <a:prstClr val="white">
                    <a:shade val="50000"/>
                  </a:prstClr>
                </a:solidFill>
              </a:rPr>
              <a:pPr/>
              <a:t>‹#›</a:t>
            </a:fld>
            <a:endParaRPr lang="en-US" dirty="0">
              <a:solidFill>
                <a:prstClr val="white">
                  <a:shade val="50000"/>
                </a:prstClr>
              </a:solidFill>
            </a:endParaRPr>
          </a:p>
        </p:txBody>
      </p:sp>
      <p:sp>
        <p:nvSpPr>
          <p:cNvPr id="6" name="Text Placeholder 12"/>
          <p:cNvSpPr>
            <a:spLocks noGrp="1"/>
          </p:cNvSpPr>
          <p:nvPr>
            <p:ph idx="1"/>
          </p:nvPr>
        </p:nvSpPr>
        <p:spPr>
          <a:xfrm>
            <a:off x="457200" y="1600200"/>
            <a:ext cx="8229600" cy="470916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8EF9C3E7-0634-4659-9D3E-7F8411089A07}" type="datetimeFigureOut">
              <a:rPr lang="en-US" smtClean="0">
                <a:solidFill>
                  <a:prstClr val="white">
                    <a:shade val="50000"/>
                  </a:prstClr>
                </a:solidFill>
              </a:rPr>
              <a:pPr/>
              <a:t>1/12/2016</a:t>
            </a:fld>
            <a:endParaRPr lang="en-US" dirty="0">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2648C7C-0B89-43CD-807E-EB094253D82A}" type="slidenum">
              <a:rPr lang="en-US" smtClean="0">
                <a:solidFill>
                  <a:prstClr val="white">
                    <a:shade val="50000"/>
                  </a:prstClr>
                </a:solidFill>
              </a:rPr>
              <a:pPr/>
              <a:t>‹#›</a:t>
            </a:fld>
            <a:endParaRPr lang="en-US" dirty="0">
              <a:solidFill>
                <a:prstClr val="white">
                  <a:shade val="50000"/>
                </a:prstClr>
              </a:solidFill>
            </a:endParaRPr>
          </a:p>
        </p:txBody>
      </p:sp>
    </p:spTree>
  </p:cSld>
  <p:clrMap bg1="dk1" tx1="lt1" bg2="dk2" tx2="lt2" accent1="accent1" accent2="accent2" accent3="accent3" accent4="accent4" accent5="accent5" accent6="accent6" hlink="hlink" folHlink="folHlink"/>
  <p:sldLayoutIdLst>
    <p:sldLayoutId id="2147483707" r:id="rId1"/>
    <p:sldLayoutId id="2147483708" r:id="rId2"/>
  </p:sldLayoutIdLst>
  <p:timing>
    <p:tnLst>
      <p:par>
        <p:cTn id="1" dur="indefinite" restart="never" nodeType="tmRoot"/>
      </p:par>
    </p:tnLst>
  </p:timing>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Arial" pitchFamily="34" charset="0"/>
          <a:ea typeface="+mn-ea"/>
          <a:cs typeface="Arial" pitchFamily="34" charset="0"/>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Arial" pitchFamily="34" charset="0"/>
          <a:ea typeface="+mn-ea"/>
          <a:cs typeface="Arial" pitchFamily="34" charset="0"/>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Arial" pitchFamily="34" charset="0"/>
          <a:ea typeface="+mn-ea"/>
          <a:cs typeface="Arial" pitchFamily="34" charset="0"/>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Arial" pitchFamily="34" charset="0"/>
          <a:ea typeface="+mn-ea"/>
          <a:cs typeface="Arial" pitchFamily="34" charset="0"/>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Arial" pitchFamily="34" charset="0"/>
          <a:ea typeface="+mn-ea"/>
          <a:cs typeface="Arial" pitchFamily="34" charset="0"/>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package" Target="../embeddings/Microsoft_Office_Excel_Worksheet1.xlsx"/></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76.jpeg"/><Relationship Id="rId4" Type="http://schemas.openxmlformats.org/officeDocument/2006/relationships/image" Target="../media/image75.jpeg"/></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377369" y="609601"/>
            <a:ext cx="8374743" cy="1121228"/>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800" b="1" i="1" dirty="0">
                <a:solidFill>
                  <a:srgbClr val="FF9966"/>
                </a:solidFill>
                <a:ea typeface="msmincho" charset="0"/>
                <a:cs typeface="msmincho" charset="0"/>
              </a:rPr>
              <a:t>    </a:t>
            </a:r>
            <a:r>
              <a:rPr lang="en-US" sz="4800" b="1" cap="all"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rPr>
              <a:t>12 Volt wiring and </a:t>
            </a:r>
            <a:r>
              <a:rPr lang="en-US" sz="4800" b="1" cap="all" dirty="0" err="1"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rPr>
              <a:t>Powerpoles</a:t>
            </a:r>
            <a:endParaRPr lang="en-US" sz="3600" b="1" i="1" dirty="0">
              <a:solidFill>
                <a:srgbClr val="FF9966"/>
              </a:solidFill>
              <a:ea typeface="msmincho" charset="0"/>
              <a:cs typeface="msmincho" charset="0"/>
            </a:endParaRPr>
          </a:p>
        </p:txBody>
      </p:sp>
      <p:sp>
        <p:nvSpPr>
          <p:cNvPr id="3075" name="Text Box 3"/>
          <p:cNvSpPr txBox="1">
            <a:spLocks noChangeArrowheads="1"/>
          </p:cNvSpPr>
          <p:nvPr/>
        </p:nvSpPr>
        <p:spPr bwMode="auto">
          <a:xfrm>
            <a:off x="544638" y="4339770"/>
            <a:ext cx="7953120" cy="2148116"/>
          </a:xfrm>
          <a:prstGeom prst="rect">
            <a:avLst/>
          </a:prstGeom>
          <a:noFill/>
          <a:ln w="9525">
            <a:noFill/>
            <a:round/>
            <a:headEnd/>
            <a:tailEnd/>
          </a:ln>
          <a:effectLst/>
        </p:spPr>
        <p:txBody>
          <a:bodyPr lIns="0" tIns="36574" rIns="0" bIns="0" anchor="ctr"/>
          <a:lstStyle/>
          <a:p>
            <a:pPr algn="ctr">
              <a:lnSpc>
                <a:spcPct val="90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Clint Miller KCØJUO</a:t>
            </a:r>
          </a:p>
          <a:p>
            <a:pPr algn="ctr">
              <a:lnSpc>
                <a:spcPct val="90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Story County EC</a:t>
            </a:r>
          </a:p>
          <a:p>
            <a:pPr algn="ctr">
              <a:lnSpc>
                <a:spcPct val="90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900" dirty="0" smtClean="0">
              <a:solidFill>
                <a:srgbClr val="CCCCCC"/>
              </a:solidFill>
              <a:latin typeface="Arial" pitchFamily="34" charset="0"/>
              <a:ea typeface="msmincho" charset="0"/>
              <a:cs typeface="Arial" pitchFamily="34" charset="0"/>
            </a:endParaRPr>
          </a:p>
          <a:p>
            <a:pPr algn="ctr">
              <a:lnSpc>
                <a:spcPct val="90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January 7</a:t>
            </a:r>
            <a:r>
              <a:rPr lang="en-US" sz="2900" baseline="30000" dirty="0" smtClean="0">
                <a:solidFill>
                  <a:srgbClr val="CCCCCC"/>
                </a:solidFill>
                <a:latin typeface="Arial" pitchFamily="34" charset="0"/>
                <a:ea typeface="msmincho" charset="0"/>
                <a:cs typeface="Arial" pitchFamily="34" charset="0"/>
              </a:rPr>
              <a:t>th</a:t>
            </a:r>
            <a:r>
              <a:rPr lang="en-US" sz="2900" dirty="0" smtClean="0">
                <a:solidFill>
                  <a:srgbClr val="CCCCCC"/>
                </a:solidFill>
                <a:latin typeface="Arial" pitchFamily="34" charset="0"/>
                <a:ea typeface="msmincho" charset="0"/>
                <a:cs typeface="Arial" pitchFamily="34" charset="0"/>
              </a:rPr>
              <a:t>, 2015</a:t>
            </a:r>
          </a:p>
        </p:txBody>
      </p:sp>
      <p:pic>
        <p:nvPicPr>
          <p:cNvPr id="3076" name="Picture 4"/>
          <p:cNvPicPr>
            <a:picLocks noChangeAspect="1" noChangeArrowheads="1"/>
          </p:cNvPicPr>
          <p:nvPr/>
        </p:nvPicPr>
        <p:blipFill>
          <a:blip r:embed="rId3" cstate="print"/>
          <a:srcRect/>
          <a:stretch>
            <a:fillRect/>
          </a:stretch>
        </p:blipFill>
        <p:spPr bwMode="auto">
          <a:xfrm>
            <a:off x="3700740" y="2408556"/>
            <a:ext cx="1728000" cy="1659054"/>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1371600"/>
            <a:ext cx="8476343" cy="4888738"/>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For an average 100 watt (200 watts input) transceiver, the peak current is approximately 22 amps which includes some parasitic draw like the cooling fan. </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A 50 watt FM transceiver is about half that or 11 amps.</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Assume 10 feet from battery to mounting position.</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400" dirty="0" smtClean="0">
              <a:solidFill>
                <a:srgbClr val="CCCCCC"/>
              </a:solidFill>
              <a:latin typeface="Arial" pitchFamily="34" charset="0"/>
              <a:ea typeface="msmincho" charset="0"/>
              <a:cs typeface="Arial" pitchFamily="34" charset="0"/>
            </a:endParaRPr>
          </a:p>
        </p:txBody>
      </p:sp>
      <p:sp>
        <p:nvSpPr>
          <p:cNvPr id="5" name="Title 4"/>
          <p:cNvSpPr>
            <a:spLocks noGrp="1"/>
          </p:cNvSpPr>
          <p:nvPr>
            <p:ph type="title"/>
          </p:nvPr>
        </p:nvSpPr>
        <p:spPr/>
        <p:txBody>
          <a:bodyPr/>
          <a:lstStyle/>
          <a:p>
            <a:r>
              <a:rPr lang="en-US" b="0" dirty="0" smtClean="0"/>
              <a:t>What Size Wire To Use</a:t>
            </a:r>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1371600"/>
            <a:ext cx="8476343" cy="4888738"/>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400" dirty="0" smtClean="0">
              <a:solidFill>
                <a:srgbClr val="CCCCCC"/>
              </a:solidFill>
              <a:latin typeface="Arial" pitchFamily="34" charset="0"/>
              <a:ea typeface="msmincho" charset="0"/>
              <a:cs typeface="Arial" pitchFamily="34" charset="0"/>
            </a:endParaRPr>
          </a:p>
        </p:txBody>
      </p:sp>
      <p:sp>
        <p:nvSpPr>
          <p:cNvPr id="5" name="Title 4"/>
          <p:cNvSpPr>
            <a:spLocks noGrp="1"/>
          </p:cNvSpPr>
          <p:nvPr>
            <p:ph type="title"/>
          </p:nvPr>
        </p:nvSpPr>
        <p:spPr/>
        <p:txBody>
          <a:bodyPr>
            <a:normAutofit fontScale="90000"/>
          </a:bodyPr>
          <a:lstStyle/>
          <a:p>
            <a:r>
              <a:rPr lang="en-US" b="0" dirty="0" smtClean="0"/>
              <a:t>Wire Gauge Selection Table </a:t>
            </a:r>
            <a:br>
              <a:rPr lang="en-US" b="0" dirty="0" smtClean="0"/>
            </a:br>
            <a:r>
              <a:rPr lang="en-US" b="0" dirty="0" smtClean="0"/>
              <a:t>12 Volt Circuit</a:t>
            </a:r>
            <a:endParaRPr lang="en-US" dirty="0"/>
          </a:p>
        </p:txBody>
      </p:sp>
      <p:graphicFrame>
        <p:nvGraphicFramePr>
          <p:cNvPr id="7" name="Object 6"/>
          <p:cNvGraphicFramePr>
            <a:graphicFrameLocks noChangeAspect="1"/>
          </p:cNvGraphicFramePr>
          <p:nvPr/>
        </p:nvGraphicFramePr>
        <p:xfrm>
          <a:off x="1185182" y="1538741"/>
          <a:ext cx="6681561" cy="4962330"/>
        </p:xfrm>
        <a:graphic>
          <a:graphicData uri="http://schemas.openxmlformats.org/presentationml/2006/ole">
            <p:oleObj spid="_x0000_s1032" name="Worksheet" r:id="rId4" imgW="4886325" imgH="3629025" progId="Excel.Sheet.12">
              <p:embed/>
            </p:oleObj>
          </a:graphicData>
        </a:graphic>
      </p:graphicFrame>
      <p:sp>
        <p:nvSpPr>
          <p:cNvPr id="8" name="Oval 7"/>
          <p:cNvSpPr/>
          <p:nvPr/>
        </p:nvSpPr>
        <p:spPr>
          <a:xfrm>
            <a:off x="4978400" y="4339771"/>
            <a:ext cx="478971" cy="362857"/>
          </a:xfrm>
          <a:prstGeom prst="ellipse">
            <a:avLst/>
          </a:prstGeom>
          <a:noFill/>
          <a:ln w="38100">
            <a:solidFill>
              <a:schemeClr val="bg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latin typeface="Arial" pitchFamily="34" charset="0"/>
              <a:cs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1371600"/>
            <a:ext cx="8476343" cy="4888738"/>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Here is the formula for calculating the voltage drop for any given size and length of wire including the slight drop due to the fuses and their holders…</a:t>
            </a:r>
          </a:p>
        </p:txBody>
      </p:sp>
      <p:sp>
        <p:nvSpPr>
          <p:cNvPr id="5" name="Title 4"/>
          <p:cNvSpPr>
            <a:spLocks noGrp="1"/>
          </p:cNvSpPr>
          <p:nvPr>
            <p:ph type="title"/>
          </p:nvPr>
        </p:nvSpPr>
        <p:spPr/>
        <p:txBody>
          <a:bodyPr/>
          <a:lstStyle/>
          <a:p>
            <a:r>
              <a:rPr lang="en-US" b="0" dirty="0" smtClean="0"/>
              <a:t>Calculating Voltage Drop</a:t>
            </a:r>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1371600"/>
            <a:ext cx="8476343" cy="4888738"/>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b="1" u="sng" dirty="0" smtClean="0">
                <a:solidFill>
                  <a:srgbClr val="CCCCCC"/>
                </a:solidFill>
                <a:latin typeface="Arial" pitchFamily="34" charset="0"/>
                <a:ea typeface="msmincho" charset="0"/>
                <a:cs typeface="Arial" pitchFamily="34" charset="0"/>
              </a:rPr>
              <a:t>[(</a:t>
            </a:r>
            <a:r>
              <a:rPr lang="en-US" sz="2400" b="1" u="sng" dirty="0" err="1" smtClean="0">
                <a:solidFill>
                  <a:srgbClr val="CCCCCC"/>
                </a:solidFill>
                <a:latin typeface="Arial" pitchFamily="34" charset="0"/>
                <a:ea typeface="msmincho" charset="0"/>
                <a:cs typeface="Arial" pitchFamily="34" charset="0"/>
              </a:rPr>
              <a:t>Rw</a:t>
            </a:r>
            <a:r>
              <a:rPr lang="en-US" sz="2400" b="1" u="sng" dirty="0" smtClean="0">
                <a:solidFill>
                  <a:srgbClr val="CCCCCC"/>
                </a:solidFill>
                <a:latin typeface="Arial" pitchFamily="34" charset="0"/>
                <a:ea typeface="msmincho" charset="0"/>
                <a:cs typeface="Arial" pitchFamily="34" charset="0"/>
              </a:rPr>
              <a:t> • 2l • .001) + 2k] • A = </a:t>
            </a:r>
            <a:r>
              <a:rPr lang="en-US" sz="2400" b="1" u="sng" dirty="0" err="1" smtClean="0">
                <a:solidFill>
                  <a:srgbClr val="CCCCCC"/>
                </a:solidFill>
                <a:latin typeface="Arial" pitchFamily="34" charset="0"/>
                <a:ea typeface="msmincho" charset="0"/>
                <a:cs typeface="Arial" pitchFamily="34" charset="0"/>
              </a:rPr>
              <a:t>Vd</a:t>
            </a:r>
            <a:r>
              <a:rPr lang="en-US" sz="2400" b="1" u="sng" dirty="0" smtClean="0">
                <a:solidFill>
                  <a:srgbClr val="CCCCCC"/>
                </a:solidFill>
                <a:latin typeface="Arial" pitchFamily="34" charset="0"/>
                <a:ea typeface="msmincho" charset="0"/>
                <a:cs typeface="Arial" pitchFamily="34" charset="0"/>
              </a:rPr>
              <a:t> </a:t>
            </a:r>
            <a:r>
              <a:rPr lang="en-US" sz="2400" dirty="0" smtClean="0">
                <a:solidFill>
                  <a:srgbClr val="CCCCCC"/>
                </a:solidFill>
                <a:latin typeface="Arial" pitchFamily="34" charset="0"/>
                <a:ea typeface="msmincho" charset="0"/>
                <a:cs typeface="Arial" pitchFamily="34" charset="0"/>
              </a:rPr>
              <a:t>where:</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err="1" smtClean="0">
                <a:solidFill>
                  <a:srgbClr val="CCCCCC"/>
                </a:solidFill>
                <a:latin typeface="Arial" pitchFamily="34" charset="0"/>
                <a:ea typeface="msmincho" charset="0"/>
                <a:cs typeface="Arial" pitchFamily="34" charset="0"/>
              </a:rPr>
              <a:t>Rw</a:t>
            </a:r>
            <a:r>
              <a:rPr lang="en-US" sz="2400" dirty="0" smtClean="0">
                <a:solidFill>
                  <a:srgbClr val="CCCCCC"/>
                </a:solidFill>
                <a:latin typeface="Arial" pitchFamily="34" charset="0"/>
                <a:ea typeface="msmincho" charset="0"/>
                <a:cs typeface="Arial" pitchFamily="34" charset="0"/>
              </a:rPr>
              <a:t> = 1,000 foot resistive value from ARRL Handbook</a:t>
            </a:r>
          </a:p>
          <a:p>
            <a:pPr marL="1325880" lvl="2"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#12=1.588Ω, #10=.9987Ω, #8=.6281Ω, #6=.3952Ω, #4=.2485Ω, #2=.1563Ω</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l = Overall length of cable assembly including connectors.</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k = nominal resistive value for one fuse and its holder. </a:t>
            </a:r>
          </a:p>
          <a:p>
            <a:pPr marL="1325880" lvl="2"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If you don't know the fuse and holder resistance, use a conservative value of .002 ohms.</a:t>
            </a:r>
          </a:p>
          <a:p>
            <a:pPr marL="1325880" lvl="2"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You should also add in the voltage drop across any Anderson Power Pole connection. On average, that .002 volts per connection, at rated load.</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A = Peak current draw in amperes.</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err="1" smtClean="0">
                <a:solidFill>
                  <a:srgbClr val="CCCCCC"/>
                </a:solidFill>
                <a:latin typeface="Arial" pitchFamily="34" charset="0"/>
                <a:ea typeface="msmincho" charset="0"/>
                <a:cs typeface="Arial" pitchFamily="34" charset="0"/>
              </a:rPr>
              <a:t>Vd</a:t>
            </a:r>
            <a:r>
              <a:rPr lang="en-US" sz="2400" dirty="0" smtClean="0">
                <a:solidFill>
                  <a:srgbClr val="CCCCCC"/>
                </a:solidFill>
                <a:latin typeface="Arial" pitchFamily="34" charset="0"/>
                <a:ea typeface="msmincho" charset="0"/>
                <a:cs typeface="Arial" pitchFamily="34" charset="0"/>
              </a:rPr>
              <a:t> = Cable assembly voltage drop.</a:t>
            </a:r>
          </a:p>
        </p:txBody>
      </p:sp>
      <p:sp>
        <p:nvSpPr>
          <p:cNvPr id="5" name="Title 4"/>
          <p:cNvSpPr>
            <a:spLocks noGrp="1"/>
          </p:cNvSpPr>
          <p:nvPr>
            <p:ph type="title"/>
          </p:nvPr>
        </p:nvSpPr>
        <p:spPr/>
        <p:txBody>
          <a:bodyPr/>
          <a:lstStyle/>
          <a:p>
            <a:r>
              <a:rPr lang="en-US" b="0" dirty="0" smtClean="0"/>
              <a:t>Voltage Drop Formula</a:t>
            </a:r>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0" dirty="0" smtClean="0"/>
              <a:t>Online Voltage Drop Calculator</a:t>
            </a:r>
            <a:endParaRPr lang="en-US" dirty="0"/>
          </a:p>
        </p:txBody>
      </p:sp>
      <p:pic>
        <p:nvPicPr>
          <p:cNvPr id="2051" name="Picture 3"/>
          <p:cNvPicPr>
            <a:picLocks noChangeAspect="1" noChangeArrowheads="1"/>
          </p:cNvPicPr>
          <p:nvPr/>
        </p:nvPicPr>
        <p:blipFill>
          <a:blip r:embed="rId3" cstate="print"/>
          <a:srcRect l="10109" t="12253" r="28304" b="21237"/>
          <a:stretch>
            <a:fillRect/>
          </a:stretch>
        </p:blipFill>
        <p:spPr bwMode="auto">
          <a:xfrm>
            <a:off x="464454" y="1190172"/>
            <a:ext cx="8258632" cy="5365234"/>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0" dirty="0" smtClean="0"/>
              <a:t>Online Voltage Drop Calculator</a:t>
            </a:r>
            <a:endParaRPr lang="en-US" dirty="0"/>
          </a:p>
        </p:txBody>
      </p:sp>
      <p:pic>
        <p:nvPicPr>
          <p:cNvPr id="2050" name="Picture 2"/>
          <p:cNvPicPr>
            <a:picLocks noChangeAspect="1" noChangeArrowheads="1"/>
          </p:cNvPicPr>
          <p:nvPr/>
        </p:nvPicPr>
        <p:blipFill>
          <a:blip r:embed="rId3" cstate="print"/>
          <a:srcRect l="10119" t="12270" r="28322" b="21256"/>
          <a:stretch>
            <a:fillRect/>
          </a:stretch>
        </p:blipFill>
        <p:spPr bwMode="auto">
          <a:xfrm>
            <a:off x="462725" y="1190171"/>
            <a:ext cx="8267047" cy="5370286"/>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0" dirty="0" smtClean="0"/>
              <a:t>Online Voltage Drop Calculator</a:t>
            </a:r>
            <a:endParaRPr lang="en-US" dirty="0"/>
          </a:p>
        </p:txBody>
      </p:sp>
      <p:pic>
        <p:nvPicPr>
          <p:cNvPr id="22530" name="Picture 2"/>
          <p:cNvPicPr>
            <a:picLocks noChangeAspect="1" noChangeArrowheads="1"/>
          </p:cNvPicPr>
          <p:nvPr/>
        </p:nvPicPr>
        <p:blipFill>
          <a:blip r:embed="rId3" cstate="print"/>
          <a:srcRect l="10130" t="16228" r="28356" b="17279"/>
          <a:stretch>
            <a:fillRect/>
          </a:stretch>
        </p:blipFill>
        <p:spPr bwMode="auto">
          <a:xfrm>
            <a:off x="464457" y="1190170"/>
            <a:ext cx="8258628" cy="5370287"/>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0" dirty="0" smtClean="0"/>
              <a:t>Online Voltage Drop Calculator</a:t>
            </a:r>
            <a:endParaRPr lang="en-US" dirty="0"/>
          </a:p>
        </p:txBody>
      </p:sp>
      <p:pic>
        <p:nvPicPr>
          <p:cNvPr id="21506" name="Picture 2"/>
          <p:cNvPicPr>
            <a:picLocks noChangeAspect="1" noChangeArrowheads="1"/>
          </p:cNvPicPr>
          <p:nvPr/>
        </p:nvPicPr>
        <p:blipFill>
          <a:blip r:embed="rId3" cstate="print"/>
          <a:srcRect l="10119" t="16228" r="28344" b="17254"/>
          <a:stretch>
            <a:fillRect/>
          </a:stretch>
        </p:blipFill>
        <p:spPr bwMode="auto">
          <a:xfrm>
            <a:off x="464457" y="1190171"/>
            <a:ext cx="8258629" cy="5370286"/>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0" dirty="0" smtClean="0"/>
              <a:t>Online Voltage Drop Calculator</a:t>
            </a:r>
            <a:endParaRPr lang="en-US" dirty="0"/>
          </a:p>
        </p:txBody>
      </p:sp>
      <p:pic>
        <p:nvPicPr>
          <p:cNvPr id="23554" name="Picture 2"/>
          <p:cNvPicPr>
            <a:picLocks noChangeAspect="1" noChangeArrowheads="1"/>
          </p:cNvPicPr>
          <p:nvPr/>
        </p:nvPicPr>
        <p:blipFill>
          <a:blip r:embed="rId3" cstate="print"/>
          <a:srcRect l="10119" t="16192" r="28333" b="17279"/>
          <a:stretch>
            <a:fillRect/>
          </a:stretch>
        </p:blipFill>
        <p:spPr bwMode="auto">
          <a:xfrm>
            <a:off x="464457" y="1190171"/>
            <a:ext cx="8258628" cy="5370229"/>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1371600"/>
            <a:ext cx="8476343" cy="4888738"/>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u="sng" dirty="0" smtClean="0">
                <a:latin typeface="Arial" pitchFamily="34" charset="0"/>
                <a:ea typeface="msmincho" charset="0"/>
                <a:cs typeface="Arial" pitchFamily="34" charset="0"/>
              </a:rPr>
              <a:t>www.calculator.net/voltage-drop-calculator.html</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Most on-line calculators do not take into account the voltage drop across the fuses. </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A 30 amp ATC fuse has a voltage drop of 95 mV         (.095 volts) at rated load. </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A 60 amp Maxi fuse has a voltage drop of 77 mV (.077 volts) at rated load.</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Another reason to shoot for less voltage drop is temperature rise. </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Since an automotive environment is hotter than a base station one, over-sizing the wire (less resistance) will keep temperature rise to a minimum. </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Too high a temperature rise, and the insulation could melt (</a:t>
            </a:r>
            <a:r>
              <a:rPr lang="en-US" sz="2400" dirty="0" err="1" smtClean="0">
                <a:solidFill>
                  <a:srgbClr val="CCCCCC"/>
                </a:solidFill>
                <a:latin typeface="Arial" pitchFamily="34" charset="0"/>
                <a:ea typeface="msmincho" charset="0"/>
                <a:cs typeface="Arial" pitchFamily="34" charset="0"/>
              </a:rPr>
              <a:t>pyrolysis</a:t>
            </a:r>
            <a:r>
              <a:rPr lang="en-US" sz="2400" dirty="0" smtClean="0">
                <a:solidFill>
                  <a:srgbClr val="CCCCCC"/>
                </a:solidFill>
                <a:latin typeface="Arial" pitchFamily="34" charset="0"/>
                <a:ea typeface="msmincho" charset="0"/>
                <a:cs typeface="Arial" pitchFamily="34" charset="0"/>
              </a:rPr>
              <a:t>).</a:t>
            </a:r>
          </a:p>
        </p:txBody>
      </p:sp>
      <p:sp>
        <p:nvSpPr>
          <p:cNvPr id="5" name="Title 4"/>
          <p:cNvSpPr>
            <a:spLocks noGrp="1"/>
          </p:cNvSpPr>
          <p:nvPr>
            <p:ph type="title"/>
          </p:nvPr>
        </p:nvSpPr>
        <p:spPr/>
        <p:txBody>
          <a:bodyPr/>
          <a:lstStyle/>
          <a:p>
            <a:r>
              <a:rPr lang="en-US" b="0" dirty="0" smtClean="0"/>
              <a:t>Online Voltage Drop Calculator</a:t>
            </a:r>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1371600"/>
            <a:ext cx="8476343" cy="1734457"/>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Choosing proper wiring and connectors can protect equipment from poor performance, damage, and a potentially catastrophic fire.</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400" dirty="0" smtClean="0">
              <a:solidFill>
                <a:srgbClr val="CCCCCC"/>
              </a:solidFill>
              <a:latin typeface="Arial" pitchFamily="34" charset="0"/>
              <a:ea typeface="msmincho" charset="0"/>
              <a:cs typeface="Arial" pitchFamily="34" charset="0"/>
            </a:endParaRP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400" dirty="0" smtClean="0">
              <a:solidFill>
                <a:srgbClr val="CCCCCC"/>
              </a:solidFill>
              <a:latin typeface="Arial" pitchFamily="34" charset="0"/>
              <a:ea typeface="msmincho" charset="0"/>
              <a:cs typeface="Arial" pitchFamily="34" charset="0"/>
            </a:endParaRPr>
          </a:p>
        </p:txBody>
      </p:sp>
      <p:sp>
        <p:nvSpPr>
          <p:cNvPr id="5" name="Title 4"/>
          <p:cNvSpPr>
            <a:spLocks noGrp="1"/>
          </p:cNvSpPr>
          <p:nvPr>
            <p:ph type="title"/>
          </p:nvPr>
        </p:nvSpPr>
        <p:spPr/>
        <p:txBody>
          <a:bodyPr/>
          <a:lstStyle/>
          <a:p>
            <a:r>
              <a:rPr lang="en-US" dirty="0" smtClean="0"/>
              <a:t>Wiring Amateur Gear</a:t>
            </a:r>
            <a:endParaRPr lang="en-US" dirty="0"/>
          </a:p>
        </p:txBody>
      </p:sp>
      <p:pic>
        <p:nvPicPr>
          <p:cNvPr id="8" name="Picture 2" descr="http://s.hswstatic.com/gif/10-causes-of-car-fires-9.jpg"/>
          <p:cNvPicPr>
            <a:picLocks noChangeAspect="1" noChangeArrowheads="1"/>
          </p:cNvPicPr>
          <p:nvPr/>
        </p:nvPicPr>
        <p:blipFill>
          <a:blip r:embed="rId3" cstate="print"/>
          <a:srcRect/>
          <a:stretch>
            <a:fillRect/>
          </a:stretch>
        </p:blipFill>
        <p:spPr bwMode="auto">
          <a:xfrm>
            <a:off x="1607003" y="2500756"/>
            <a:ext cx="5924550" cy="3952876"/>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1371600"/>
            <a:ext cx="8476343" cy="4888738"/>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Any excess wire should be cut off, not bundled up with a cable tie—think voltage drop!</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Insulation Temperature Rating</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195°F in the passenger compartment</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220°F in the engine compartment</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Abrasion Resistance</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THHN and THWN wire has an outer nylon jacket making them very abrasion resistant. </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Construction grade wire is almost always 7 or 19 strand (depending on the wire size), and rather stiff. </a:t>
            </a:r>
          </a:p>
        </p:txBody>
      </p:sp>
      <p:sp>
        <p:nvSpPr>
          <p:cNvPr id="5" name="Title 4"/>
          <p:cNvSpPr>
            <a:spLocks noGrp="1"/>
          </p:cNvSpPr>
          <p:nvPr>
            <p:ph type="title"/>
          </p:nvPr>
        </p:nvSpPr>
        <p:spPr/>
        <p:txBody>
          <a:bodyPr/>
          <a:lstStyle/>
          <a:p>
            <a:r>
              <a:rPr lang="en-US" b="0" dirty="0" smtClean="0"/>
              <a:t>Other Wiring Considerations</a:t>
            </a:r>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1371600"/>
            <a:ext cx="8476343" cy="4888738"/>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High strand count super-flex wire like that sold at mobile sound stores is almost too flexible and you must use crimp-type connectors – too hard to solder.</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Automotive wire is usually 49 strand, is much easier to work with, and will generally stay where you put it.</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You should still use cable ties to keep it in place.</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Cross-Linked polyethylene (XLP), and Polyvinyl Chloride (PVC) are both acceptable products, if they're rated at 195°F or higher. </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Most after-market sound-system wire is insulated with Polyethylene, an inexpensive thermoplastic. </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It is moisture resistant, but its poor heat and flame resistance makes it a poor choice for mobile installations.</a:t>
            </a:r>
          </a:p>
        </p:txBody>
      </p:sp>
      <p:sp>
        <p:nvSpPr>
          <p:cNvPr id="5" name="Title 4"/>
          <p:cNvSpPr>
            <a:spLocks noGrp="1"/>
          </p:cNvSpPr>
          <p:nvPr>
            <p:ph type="title"/>
          </p:nvPr>
        </p:nvSpPr>
        <p:spPr/>
        <p:txBody>
          <a:bodyPr/>
          <a:lstStyle/>
          <a:p>
            <a:r>
              <a:rPr lang="en-US" b="0" dirty="0" smtClean="0"/>
              <a:t>Wire Choices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1371600"/>
            <a:ext cx="8476343" cy="4888738"/>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A multitude of 12V DC electrical connectors are in use,   but no standard exists.</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A standardized 12V DC electrical connector must be adopted by emergency response units.</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DC Power Connection Requirements:</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Standardized</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Polarized </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Current Rated </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Protected from shorts </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Easy to use </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Easy to build</a:t>
            </a:r>
          </a:p>
        </p:txBody>
      </p:sp>
      <p:sp>
        <p:nvSpPr>
          <p:cNvPr id="5" name="Title 4"/>
          <p:cNvSpPr>
            <a:spLocks noGrp="1"/>
          </p:cNvSpPr>
          <p:nvPr>
            <p:ph type="title"/>
          </p:nvPr>
        </p:nvSpPr>
        <p:spPr/>
        <p:txBody>
          <a:bodyPr/>
          <a:lstStyle/>
          <a:p>
            <a:r>
              <a:rPr lang="en-US" b="0" dirty="0" smtClean="0"/>
              <a:t>12 Volt DC Connectors</a:t>
            </a:r>
          </a:p>
        </p:txBody>
      </p:sp>
      <p:pic>
        <p:nvPicPr>
          <p:cNvPr id="48130" name="Picture 2" descr="https://upload.wikimedia.org/wikipedia/en/thumb/f/f2/ARES_Color_Logo.svg/1024px-ARES_Color_Logo.svg.png"/>
          <p:cNvPicPr>
            <a:picLocks noChangeAspect="1" noChangeArrowheads="1"/>
          </p:cNvPicPr>
          <p:nvPr/>
        </p:nvPicPr>
        <p:blipFill>
          <a:blip r:embed="rId3" cstate="print"/>
          <a:srcRect/>
          <a:stretch>
            <a:fillRect/>
          </a:stretch>
        </p:blipFill>
        <p:spPr bwMode="auto">
          <a:xfrm>
            <a:off x="4603013" y="4525642"/>
            <a:ext cx="2011680" cy="2011680"/>
          </a:xfrm>
          <a:prstGeom prst="rect">
            <a:avLst/>
          </a:prstGeom>
          <a:noFill/>
        </p:spPr>
      </p:pic>
      <p:pic>
        <p:nvPicPr>
          <p:cNvPr id="48132" name="Picture 4" descr="http://nast.homeip.net:8081/n0lcr/images/races1.png"/>
          <p:cNvPicPr>
            <a:picLocks noChangeAspect="1" noChangeArrowheads="1"/>
          </p:cNvPicPr>
          <p:nvPr/>
        </p:nvPicPr>
        <p:blipFill>
          <a:blip r:embed="rId4" cstate="print"/>
          <a:srcRect/>
          <a:stretch>
            <a:fillRect/>
          </a:stretch>
        </p:blipFill>
        <p:spPr bwMode="auto">
          <a:xfrm>
            <a:off x="6788384" y="4525642"/>
            <a:ext cx="2011680" cy="2011680"/>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537029" y="1204686"/>
            <a:ext cx="8098971" cy="5399314"/>
          </a:xfrm>
          <a:prstGeom prst="rect">
            <a:avLst/>
          </a:prstGeom>
          <a:noFill/>
          <a:ln w="9525">
            <a:noFill/>
            <a:miter lim="800000"/>
            <a:headEnd/>
            <a:tailEnd/>
          </a:ln>
        </p:spPr>
      </p:pic>
      <p:sp>
        <p:nvSpPr>
          <p:cNvPr id="38915" name="Text Box 3"/>
          <p:cNvSpPr txBox="1">
            <a:spLocks noChangeArrowheads="1"/>
          </p:cNvSpPr>
          <p:nvPr/>
        </p:nvSpPr>
        <p:spPr bwMode="auto">
          <a:xfrm>
            <a:off x="580574" y="5297708"/>
            <a:ext cx="7968343" cy="1252909"/>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400" dirty="0" smtClean="0">
              <a:solidFill>
                <a:srgbClr val="CCCCCC"/>
              </a:solidFill>
              <a:latin typeface="Arial" pitchFamily="34" charset="0"/>
              <a:ea typeface="msmincho" charset="0"/>
              <a:cs typeface="Arial" pitchFamily="34" charset="0"/>
            </a:endParaRPr>
          </a:p>
          <a:p>
            <a:pPr marL="548640" indent="-411480">
              <a:lnSpc>
                <a:spcPct val="90000"/>
              </a:lnSpc>
              <a:spcAft>
                <a:spcPts val="600"/>
              </a:spcAft>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chemeClr val="bg1">
                    <a:lumMod val="95000"/>
                    <a:lumOff val="5000"/>
                  </a:schemeClr>
                </a:solidFill>
                <a:latin typeface="Arial" pitchFamily="34" charset="0"/>
                <a:ea typeface="msmincho" charset="0"/>
                <a:cs typeface="Arial" pitchFamily="34" charset="0"/>
              </a:rPr>
              <a:t>No Standard </a:t>
            </a:r>
          </a:p>
          <a:p>
            <a:pPr marL="548640" indent="-411480">
              <a:lnSpc>
                <a:spcPct val="90000"/>
              </a:lnSpc>
              <a:spcAft>
                <a:spcPts val="600"/>
              </a:spcAft>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chemeClr val="bg1">
                    <a:lumMod val="95000"/>
                    <a:lumOff val="5000"/>
                  </a:schemeClr>
                </a:solidFill>
                <a:latin typeface="Arial" pitchFamily="34" charset="0"/>
                <a:ea typeface="msmincho" charset="0"/>
                <a:cs typeface="Arial" pitchFamily="34" charset="0"/>
              </a:rPr>
              <a:t>Equipment could not be easily moved and redeployed </a:t>
            </a:r>
          </a:p>
          <a:p>
            <a:pPr marL="548640" indent="-411480">
              <a:lnSpc>
                <a:spcPct val="90000"/>
              </a:lnSpc>
              <a:spcAft>
                <a:spcPts val="600"/>
              </a:spcAft>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chemeClr val="bg1">
                    <a:lumMod val="95000"/>
                    <a:lumOff val="5000"/>
                  </a:schemeClr>
                </a:solidFill>
                <a:latin typeface="Arial" pitchFamily="34" charset="0"/>
                <a:ea typeface="msmincho" charset="0"/>
                <a:cs typeface="Arial" pitchFamily="34" charset="0"/>
              </a:rPr>
              <a:t>Different connector for supply and load </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400" dirty="0" smtClean="0">
              <a:solidFill>
                <a:srgbClr val="CCCCCC"/>
              </a:solidFill>
              <a:latin typeface="Arial" pitchFamily="34" charset="0"/>
              <a:ea typeface="msmincho" charset="0"/>
              <a:cs typeface="Arial" pitchFamily="34" charset="0"/>
            </a:endParaRPr>
          </a:p>
        </p:txBody>
      </p:sp>
      <p:sp>
        <p:nvSpPr>
          <p:cNvPr id="5" name="Title 4"/>
          <p:cNvSpPr>
            <a:spLocks noGrp="1"/>
          </p:cNvSpPr>
          <p:nvPr>
            <p:ph type="title"/>
          </p:nvPr>
        </p:nvSpPr>
        <p:spPr/>
        <p:txBody>
          <a:bodyPr/>
          <a:lstStyle/>
          <a:p>
            <a:r>
              <a:rPr lang="en-US" b="0" dirty="0" smtClean="0"/>
              <a:t>The Problem…</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0" dirty="0" smtClean="0"/>
              <a:t>The Solution! </a:t>
            </a:r>
          </a:p>
        </p:txBody>
      </p:sp>
      <p:pic>
        <p:nvPicPr>
          <p:cNvPr id="12292" name="Picture 4" descr="https://upload.wikimedia.org/wikipedia/commons/4/41/Pp01.jpg"/>
          <p:cNvPicPr>
            <a:picLocks noChangeAspect="1" noChangeArrowheads="1"/>
          </p:cNvPicPr>
          <p:nvPr/>
        </p:nvPicPr>
        <p:blipFill>
          <a:blip r:embed="rId3" cstate="print"/>
          <a:srcRect l="4685" t="13351" r="14539" b="27919"/>
          <a:stretch>
            <a:fillRect/>
          </a:stretch>
        </p:blipFill>
        <p:spPr bwMode="auto">
          <a:xfrm>
            <a:off x="4964670" y="2757706"/>
            <a:ext cx="3772930" cy="1828800"/>
          </a:xfrm>
          <a:prstGeom prst="rect">
            <a:avLst/>
          </a:prstGeom>
          <a:noFill/>
        </p:spPr>
      </p:pic>
      <p:pic>
        <p:nvPicPr>
          <p:cNvPr id="12294" name="Picture 6" descr="https://upload.wikimedia.org/wikipedia/commons/6/63/Powerpole_cutaway.jpg"/>
          <p:cNvPicPr>
            <a:picLocks noChangeAspect="1" noChangeArrowheads="1"/>
          </p:cNvPicPr>
          <p:nvPr/>
        </p:nvPicPr>
        <p:blipFill>
          <a:blip r:embed="rId4" cstate="print"/>
          <a:srcRect b="52609"/>
          <a:stretch>
            <a:fillRect/>
          </a:stretch>
        </p:blipFill>
        <p:spPr bwMode="auto">
          <a:xfrm>
            <a:off x="445861" y="3778023"/>
            <a:ext cx="4229100" cy="1272948"/>
          </a:xfrm>
          <a:prstGeom prst="rect">
            <a:avLst/>
          </a:prstGeom>
          <a:noFill/>
        </p:spPr>
      </p:pic>
      <p:pic>
        <p:nvPicPr>
          <p:cNvPr id="12296" name="Picture 8" descr="Anderson Powerpole cutaway picture"/>
          <p:cNvPicPr>
            <a:picLocks noChangeAspect="1" noChangeArrowheads="1"/>
          </p:cNvPicPr>
          <p:nvPr/>
        </p:nvPicPr>
        <p:blipFill>
          <a:blip r:embed="rId5" cstate="print"/>
          <a:srcRect/>
          <a:stretch>
            <a:fillRect/>
          </a:stretch>
        </p:blipFill>
        <p:spPr bwMode="auto">
          <a:xfrm>
            <a:off x="3842203" y="5306340"/>
            <a:ext cx="4892123" cy="1140269"/>
          </a:xfrm>
          <a:prstGeom prst="rect">
            <a:avLst/>
          </a:prstGeom>
          <a:noFill/>
        </p:spPr>
      </p:pic>
      <p:sp>
        <p:nvSpPr>
          <p:cNvPr id="8" name="Text Box 3"/>
          <p:cNvSpPr txBox="1">
            <a:spLocks noChangeArrowheads="1"/>
          </p:cNvSpPr>
          <p:nvPr/>
        </p:nvSpPr>
        <p:spPr bwMode="auto">
          <a:xfrm>
            <a:off x="4412343" y="1335314"/>
            <a:ext cx="4731657" cy="1088571"/>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3200" dirty="0" smtClean="0">
                <a:solidFill>
                  <a:srgbClr val="CCCCCC"/>
                </a:solidFill>
                <a:latin typeface="Arial" pitchFamily="34" charset="0"/>
                <a:ea typeface="msmincho" charset="0"/>
                <a:cs typeface="Arial" pitchFamily="34" charset="0"/>
              </a:rPr>
              <a:t>Anderson </a:t>
            </a:r>
            <a:r>
              <a:rPr lang="en-US" sz="3200" dirty="0" err="1" smtClean="0">
                <a:solidFill>
                  <a:srgbClr val="CCCCCC"/>
                </a:solidFill>
                <a:latin typeface="Arial" pitchFamily="34" charset="0"/>
                <a:ea typeface="msmincho" charset="0"/>
                <a:cs typeface="Arial" pitchFamily="34" charset="0"/>
              </a:rPr>
              <a:t>Powerpoles</a:t>
            </a:r>
            <a:endParaRPr lang="en-US" sz="3200" dirty="0" smtClean="0">
              <a:solidFill>
                <a:srgbClr val="CCCCCC"/>
              </a:solidFill>
              <a:latin typeface="Arial" pitchFamily="34" charset="0"/>
              <a:ea typeface="msmincho" charset="0"/>
              <a:cs typeface="Arial" pitchFamily="34" charset="0"/>
            </a:endParaRPr>
          </a:p>
        </p:txBody>
      </p:sp>
      <p:pic>
        <p:nvPicPr>
          <p:cNvPr id="12300" name="Picture 12" descr="Image result for anderson powerpoles"/>
          <p:cNvPicPr>
            <a:picLocks noChangeAspect="1" noChangeArrowheads="1"/>
          </p:cNvPicPr>
          <p:nvPr/>
        </p:nvPicPr>
        <p:blipFill>
          <a:blip r:embed="rId6" cstate="print"/>
          <a:srcRect/>
          <a:stretch>
            <a:fillRect/>
          </a:stretch>
        </p:blipFill>
        <p:spPr bwMode="auto">
          <a:xfrm>
            <a:off x="445852" y="1347177"/>
            <a:ext cx="3531062" cy="2172962"/>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1351128"/>
            <a:ext cx="8476343" cy="2606723"/>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The 30A Anderson </a:t>
            </a:r>
            <a:r>
              <a:rPr lang="en-US" sz="2400" dirty="0" err="1" smtClean="0">
                <a:solidFill>
                  <a:srgbClr val="CCCCCC"/>
                </a:solidFill>
                <a:latin typeface="Arial" pitchFamily="34" charset="0"/>
                <a:ea typeface="msmincho" charset="0"/>
                <a:cs typeface="Arial" pitchFamily="34" charset="0"/>
              </a:rPr>
              <a:t>Powerpole</a:t>
            </a:r>
            <a:r>
              <a:rPr lang="en-US" sz="2400" dirty="0" smtClean="0">
                <a:solidFill>
                  <a:srgbClr val="CCCCCC"/>
                </a:solidFill>
                <a:latin typeface="Arial" pitchFamily="34" charset="0"/>
                <a:ea typeface="msmincho" charset="0"/>
                <a:cs typeface="Arial" pitchFamily="34" charset="0"/>
              </a:rPr>
              <a:t> has been adopted by the amateur radio community as their standard 12-volt DC power connector for everything from radios to accessories. </a:t>
            </a:r>
          </a:p>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Standard polarity configuration is one red housing for positive and one black housing for negative.</a:t>
            </a:r>
          </a:p>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Remember this Mnemonic:</a:t>
            </a:r>
          </a:p>
          <a:p>
            <a:pPr marL="1005840" lvl="1"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b="1" dirty="0" smtClean="0">
                <a:solidFill>
                  <a:srgbClr val="CCCCCC"/>
                </a:solidFill>
                <a:latin typeface="Arial" pitchFamily="34" charset="0"/>
                <a:ea typeface="msmincho" charset="0"/>
                <a:cs typeface="Arial" pitchFamily="34" charset="0"/>
              </a:rPr>
              <a:t>“Red on Right, Tongue on Top”</a:t>
            </a:r>
          </a:p>
        </p:txBody>
      </p:sp>
      <p:sp>
        <p:nvSpPr>
          <p:cNvPr id="5" name="Title 4"/>
          <p:cNvSpPr>
            <a:spLocks noGrp="1"/>
          </p:cNvSpPr>
          <p:nvPr>
            <p:ph type="title"/>
          </p:nvPr>
        </p:nvSpPr>
        <p:spPr/>
        <p:txBody>
          <a:bodyPr/>
          <a:lstStyle/>
          <a:p>
            <a:r>
              <a:rPr lang="en-US" b="0" dirty="0" smtClean="0"/>
              <a:t>The RACES and ARES Standard</a:t>
            </a:r>
          </a:p>
        </p:txBody>
      </p:sp>
      <p:sp>
        <p:nvSpPr>
          <p:cNvPr id="35842" name="AutoShape 2" descr="https://www.scc-ares-races.org/hardware/and-pp.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5844" name="Picture 4" descr="https://www.scc-ares-races.org/hardware/and-pp.jpg"/>
          <p:cNvPicPr>
            <a:picLocks noChangeAspect="1" noChangeArrowheads="1"/>
          </p:cNvPicPr>
          <p:nvPr/>
        </p:nvPicPr>
        <p:blipFill>
          <a:blip r:embed="rId3" cstate="print"/>
          <a:srcRect l="6841" t="15096" r="2105" b="1020"/>
          <a:stretch>
            <a:fillRect/>
          </a:stretch>
        </p:blipFill>
        <p:spPr bwMode="auto">
          <a:xfrm>
            <a:off x="3282286" y="4120651"/>
            <a:ext cx="2579428" cy="2422304"/>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1371600"/>
            <a:ext cx="8476343" cy="2558955"/>
          </a:xfrm>
          <a:prstGeom prst="rect">
            <a:avLst/>
          </a:prstGeom>
          <a:noFill/>
          <a:ln w="9525">
            <a:noFill/>
            <a:round/>
            <a:headEnd/>
            <a:tailEnd/>
          </a:ln>
          <a:effectLst/>
        </p:spPr>
        <p:txBody>
          <a:bodyPr lIns="0" tIns="36574" rIns="0" bIns="0" anchor="ctr"/>
          <a:lstStyle/>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One connector for 15A to 45A</a:t>
            </a:r>
          </a:p>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Three contact options allow use of 10 to 20 gauge wire</a:t>
            </a:r>
          </a:p>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Low voltage drop (&lt; 0.02 volts)</a:t>
            </a:r>
          </a:p>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Inexpensive (approx. $1 ea. retail)</a:t>
            </a:r>
          </a:p>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Exceeds current rating of wire (based on max temp rise)</a:t>
            </a:r>
          </a:p>
        </p:txBody>
      </p:sp>
      <p:sp>
        <p:nvSpPr>
          <p:cNvPr id="5" name="Title 4"/>
          <p:cNvSpPr>
            <a:spLocks noGrp="1"/>
          </p:cNvSpPr>
          <p:nvPr>
            <p:ph type="title"/>
          </p:nvPr>
        </p:nvSpPr>
        <p:spPr/>
        <p:txBody>
          <a:bodyPr/>
          <a:lstStyle/>
          <a:p>
            <a:r>
              <a:rPr lang="en-US" b="0" dirty="0" smtClean="0"/>
              <a:t>Anderson </a:t>
            </a:r>
            <a:r>
              <a:rPr lang="en-US" b="0" dirty="0" err="1" smtClean="0"/>
              <a:t>Powerpoles</a:t>
            </a:r>
            <a:endParaRPr lang="en-US" b="0" dirty="0" smtClean="0"/>
          </a:p>
        </p:txBody>
      </p:sp>
      <p:pic>
        <p:nvPicPr>
          <p:cNvPr id="4" name="Picture 10" descr="http://www.elek-tron.de/out/pictures/master/product/1/anderson_powerpoles_set_30a.jpg"/>
          <p:cNvPicPr>
            <a:picLocks noChangeAspect="1" noChangeArrowheads="1"/>
          </p:cNvPicPr>
          <p:nvPr/>
        </p:nvPicPr>
        <p:blipFill>
          <a:blip r:embed="rId3" cstate="print"/>
          <a:srcRect t="9607" b="10480"/>
          <a:stretch>
            <a:fillRect/>
          </a:stretch>
        </p:blipFill>
        <p:spPr bwMode="auto">
          <a:xfrm>
            <a:off x="2939371" y="3950777"/>
            <a:ext cx="3265259" cy="2609354"/>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1371600"/>
            <a:ext cx="8476343" cy="3309582"/>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Flat wiping contact system is self-cleaning</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Can be disconnected while energized with little arc</a:t>
            </a:r>
          </a:p>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No soldering required!</a:t>
            </a:r>
          </a:p>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Keyed, interchangeable, and genderless</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Physically and electrically hermaphroditic</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Wide product range - From 10 amps through 180 amps </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Polarized housings </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Colored, modular housings </a:t>
            </a:r>
          </a:p>
          <a:p>
            <a:pPr marL="548640" indent="-411480">
              <a:lnSpc>
                <a:spcPct val="90000"/>
              </a:lnSpc>
              <a:spcAft>
                <a:spcPts val="600"/>
              </a:spcAft>
              <a:buClr>
                <a:schemeClr val="tx1">
                  <a:shade val="95000"/>
                </a:schemeClr>
              </a:buClr>
              <a:buSzPct val="65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		(11 different colors!)</a:t>
            </a:r>
          </a:p>
        </p:txBody>
      </p:sp>
      <p:sp>
        <p:nvSpPr>
          <p:cNvPr id="5" name="Title 4"/>
          <p:cNvSpPr>
            <a:spLocks noGrp="1"/>
          </p:cNvSpPr>
          <p:nvPr>
            <p:ph type="title"/>
          </p:nvPr>
        </p:nvSpPr>
        <p:spPr/>
        <p:txBody>
          <a:bodyPr/>
          <a:lstStyle/>
          <a:p>
            <a:r>
              <a:rPr lang="en-US" b="0" dirty="0" smtClean="0"/>
              <a:t>Anderson </a:t>
            </a:r>
            <a:r>
              <a:rPr lang="en-US" b="0" dirty="0" err="1" smtClean="0"/>
              <a:t>Powerpoles</a:t>
            </a:r>
            <a:endParaRPr lang="en-US" b="0" dirty="0" smtClean="0"/>
          </a:p>
        </p:txBody>
      </p:sp>
      <p:pic>
        <p:nvPicPr>
          <p:cNvPr id="4" name="Picture 8" descr="Anderson Powerpole cutaway picture"/>
          <p:cNvPicPr>
            <a:picLocks noChangeAspect="1" noChangeArrowheads="1"/>
          </p:cNvPicPr>
          <p:nvPr/>
        </p:nvPicPr>
        <p:blipFill>
          <a:blip r:embed="rId3" cstate="print"/>
          <a:srcRect/>
          <a:stretch>
            <a:fillRect/>
          </a:stretch>
        </p:blipFill>
        <p:spPr bwMode="auto">
          <a:xfrm>
            <a:off x="487266" y="5216751"/>
            <a:ext cx="4808065" cy="1120676"/>
          </a:xfrm>
          <a:prstGeom prst="rect">
            <a:avLst/>
          </a:prstGeom>
          <a:noFill/>
        </p:spPr>
      </p:pic>
      <p:pic>
        <p:nvPicPr>
          <p:cNvPr id="6" name="Picture 6" descr="hs-pp_xlrg"/>
          <p:cNvPicPr>
            <a:picLocks noGrp="1" noChangeAspect="1" noChangeArrowheads="1"/>
          </p:cNvPicPr>
          <p:nvPr>
            <p:ph sz="half" idx="4294967295"/>
          </p:nvPr>
        </p:nvPicPr>
        <p:blipFill>
          <a:blip r:embed="rId4" cstate="print"/>
          <a:srcRect/>
          <a:stretch>
            <a:fillRect/>
          </a:stretch>
        </p:blipFill>
        <p:spPr>
          <a:xfrm>
            <a:off x="5391034" y="3971494"/>
            <a:ext cx="3454778" cy="2358432"/>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1371600"/>
            <a:ext cx="8476343" cy="4888738"/>
          </a:xfrm>
          <a:prstGeom prst="rect">
            <a:avLst/>
          </a:prstGeom>
          <a:noFill/>
          <a:ln w="9525">
            <a:noFill/>
            <a:round/>
            <a:headEnd/>
            <a:tailEnd/>
          </a:ln>
          <a:effectLst/>
        </p:spPr>
        <p:txBody>
          <a:bodyPr lIns="0" tIns="36574" rIns="0" bIns="0" anchor="ctr"/>
          <a:lstStyle/>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Allows for minimal contact resistance at high current, wiping action cleans contact surface during disconnection.</a:t>
            </a:r>
          </a:p>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Simplifies assembly requirements and reduces parts inventory.</a:t>
            </a:r>
          </a:p>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Allows customized multi-pole configurations with visual color coding to match wires.</a:t>
            </a:r>
          </a:p>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Prevents damage to connectors from being mated incorrectly.</a:t>
            </a:r>
          </a:p>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Allows versatility to choose product best suited to design requirements.</a:t>
            </a:r>
          </a:p>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Provides security in knowledge that the connector chosen meets strict UL flammability ratings.</a:t>
            </a:r>
          </a:p>
        </p:txBody>
      </p:sp>
      <p:sp>
        <p:nvSpPr>
          <p:cNvPr id="5" name="Title 4"/>
          <p:cNvSpPr>
            <a:spLocks noGrp="1"/>
          </p:cNvSpPr>
          <p:nvPr>
            <p:ph type="title"/>
          </p:nvPr>
        </p:nvSpPr>
        <p:spPr/>
        <p:txBody>
          <a:bodyPr/>
          <a:lstStyle/>
          <a:p>
            <a:r>
              <a:rPr lang="en-US" b="0" dirty="0" smtClean="0"/>
              <a:t>Benefits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2784142"/>
            <a:ext cx="8476343" cy="3493827"/>
          </a:xfrm>
          <a:prstGeom prst="rect">
            <a:avLst/>
          </a:prstGeom>
          <a:noFill/>
          <a:ln w="9525">
            <a:noFill/>
            <a:round/>
            <a:headEnd/>
            <a:tailEnd/>
          </a:ln>
          <a:effectLst/>
        </p:spPr>
        <p:txBody>
          <a:bodyPr lIns="0" tIns="36574" rIns="0" bIns="0" anchor="ctr"/>
          <a:lstStyle/>
          <a:p>
            <a:pPr marL="594360" indent="-457200">
              <a:lnSpc>
                <a:spcPct val="150000"/>
              </a:lnSpc>
              <a:spcAft>
                <a:spcPts val="600"/>
              </a:spcAft>
              <a:buClr>
                <a:srgbClr val="CCCCCC"/>
              </a:buClr>
              <a:buSzPct val="85000"/>
              <a:buFont typeface="+mj-lt"/>
              <a:buAutoNum type="arabicPeriod"/>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Housing</a:t>
            </a:r>
          </a:p>
          <a:p>
            <a:pPr marL="594360" indent="-457200">
              <a:lnSpc>
                <a:spcPct val="150000"/>
              </a:lnSpc>
              <a:spcAft>
                <a:spcPts val="600"/>
              </a:spcAft>
              <a:buClr>
                <a:srgbClr val="CCCCCC"/>
              </a:buClr>
              <a:buSzPct val="85000"/>
              <a:buFont typeface="+mj-lt"/>
              <a:buAutoNum type="arabicPeriod"/>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Contacts</a:t>
            </a:r>
          </a:p>
          <a:p>
            <a:pPr marL="594360" indent="-457200">
              <a:lnSpc>
                <a:spcPct val="150000"/>
              </a:lnSpc>
              <a:spcAft>
                <a:spcPts val="600"/>
              </a:spcAft>
              <a:buClr>
                <a:srgbClr val="CCCCCC"/>
              </a:buClr>
              <a:buSzPct val="85000"/>
              <a:buFont typeface="+mj-lt"/>
              <a:buAutoNum type="arabicPeriod"/>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Lock pin (or use glue instead)</a:t>
            </a:r>
          </a:p>
        </p:txBody>
      </p:sp>
      <p:sp>
        <p:nvSpPr>
          <p:cNvPr id="5" name="Title 4"/>
          <p:cNvSpPr>
            <a:spLocks noGrp="1"/>
          </p:cNvSpPr>
          <p:nvPr>
            <p:ph type="title"/>
          </p:nvPr>
        </p:nvSpPr>
        <p:spPr/>
        <p:txBody>
          <a:bodyPr>
            <a:normAutofit/>
          </a:bodyPr>
          <a:lstStyle/>
          <a:p>
            <a:r>
              <a:rPr lang="en-US" b="0" dirty="0" err="1" smtClean="0"/>
              <a:t>Powerpole</a:t>
            </a:r>
            <a:r>
              <a:rPr lang="en-US" b="0" dirty="0" smtClean="0"/>
              <a:t> Parts Breakdown</a:t>
            </a:r>
          </a:p>
        </p:txBody>
      </p:sp>
      <p:pic>
        <p:nvPicPr>
          <p:cNvPr id="8" name="Picture 9" descr="IMG_1229 construction"/>
          <p:cNvPicPr>
            <a:picLocks noGrp="1" noChangeAspect="1" noChangeArrowheads="1"/>
          </p:cNvPicPr>
          <p:nvPr>
            <p:ph sz="half" idx="4294967295"/>
          </p:nvPr>
        </p:nvPicPr>
        <p:blipFill>
          <a:blip r:embed="rId3" cstate="print"/>
          <a:srcRect/>
          <a:stretch>
            <a:fillRect/>
          </a:stretch>
        </p:blipFill>
        <p:spPr>
          <a:xfrm>
            <a:off x="3995076" y="1446241"/>
            <a:ext cx="4700609" cy="3303181"/>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1371600"/>
            <a:ext cx="8476343" cy="4888738"/>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Never, ever use existing vehicle wiring to power any amateur radio gear.</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This includes fuse taps and so-called accessory sockets, aka cigarette lighter sockets! </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From the National Fire Protection Association, sub-section 15-3.2.1:</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Overloaded Wiring. Unintended high-resistance faults in wiring can raise the conductor temperature to the ignition point of the insulation, particularly in bundled cables such as the wiring harnesses or the accessory wiring under the dash where the heat generated is not readily dissipated. This can occur without activating the circuit protection.</a:t>
            </a:r>
          </a:p>
        </p:txBody>
      </p:sp>
      <p:sp>
        <p:nvSpPr>
          <p:cNvPr id="5" name="Title 4"/>
          <p:cNvSpPr>
            <a:spLocks noGrp="1"/>
          </p:cNvSpPr>
          <p:nvPr>
            <p:ph type="title"/>
          </p:nvPr>
        </p:nvSpPr>
        <p:spPr/>
        <p:txBody>
          <a:bodyPr/>
          <a:lstStyle/>
          <a:p>
            <a:r>
              <a:rPr lang="en-US" dirty="0" smtClean="0"/>
              <a:t>Vehicle Wiring</a:t>
            </a:r>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012442" y="1815152"/>
            <a:ext cx="4544704" cy="3589361"/>
          </a:xfrm>
          <a:prstGeom prst="rect">
            <a:avLst/>
          </a:prstGeom>
          <a:solidFill>
            <a:schemeClr val="tx1"/>
          </a:solidFill>
          <a:ln>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latin typeface="Arial" pitchFamily="34" charset="0"/>
              <a:cs typeface="Arial" pitchFamily="34" charset="0"/>
            </a:endParaRPr>
          </a:p>
        </p:txBody>
      </p:sp>
      <p:sp>
        <p:nvSpPr>
          <p:cNvPr id="38915" name="Text Box 3"/>
          <p:cNvSpPr txBox="1">
            <a:spLocks noChangeArrowheads="1"/>
          </p:cNvSpPr>
          <p:nvPr/>
        </p:nvSpPr>
        <p:spPr bwMode="auto">
          <a:xfrm>
            <a:off x="348342" y="1371600"/>
            <a:ext cx="8476343" cy="3309582"/>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400" dirty="0" smtClean="0">
              <a:solidFill>
                <a:srgbClr val="CCCCCC"/>
              </a:solidFill>
              <a:latin typeface="Arial" pitchFamily="34" charset="0"/>
              <a:ea typeface="msmincho" charset="0"/>
              <a:cs typeface="Arial" pitchFamily="34" charset="0"/>
            </a:endParaRPr>
          </a:p>
        </p:txBody>
      </p:sp>
      <p:sp>
        <p:nvSpPr>
          <p:cNvPr id="5" name="Title 4"/>
          <p:cNvSpPr>
            <a:spLocks noGrp="1"/>
          </p:cNvSpPr>
          <p:nvPr>
            <p:ph type="title"/>
          </p:nvPr>
        </p:nvSpPr>
        <p:spPr/>
        <p:txBody>
          <a:bodyPr/>
          <a:lstStyle/>
          <a:p>
            <a:r>
              <a:rPr lang="en-US" b="0" dirty="0" err="1" smtClean="0"/>
              <a:t>Powerpole</a:t>
            </a:r>
            <a:r>
              <a:rPr lang="en-US" b="0" dirty="0" smtClean="0"/>
              <a:t> Identification</a:t>
            </a:r>
          </a:p>
        </p:txBody>
      </p:sp>
      <p:sp>
        <p:nvSpPr>
          <p:cNvPr id="6" name="Text Box 3"/>
          <p:cNvSpPr txBox="1">
            <a:spLocks noChangeArrowheads="1"/>
          </p:cNvSpPr>
          <p:nvPr/>
        </p:nvSpPr>
        <p:spPr bwMode="auto">
          <a:xfrm>
            <a:off x="348342" y="1371600"/>
            <a:ext cx="3363849" cy="4888738"/>
          </a:xfrm>
          <a:prstGeom prst="rect">
            <a:avLst/>
          </a:prstGeom>
          <a:noFill/>
          <a:ln w="9525">
            <a:noFill/>
            <a:round/>
            <a:headEnd/>
            <a:tailEnd/>
          </a:ln>
          <a:effectLst/>
        </p:spPr>
        <p:txBody>
          <a:bodyPr lIns="0" tIns="36574" rIns="0" bIns="0" anchor="ctr"/>
          <a:lstStyle/>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4 different sizes of housings</a:t>
            </a:r>
          </a:p>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PP15/30/45</a:t>
            </a:r>
          </a:p>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PP75</a:t>
            </a:r>
          </a:p>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PP120</a:t>
            </a:r>
          </a:p>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PP180</a:t>
            </a:r>
          </a:p>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Only PP15/30/45 are interchangeable.  All others are not!</a:t>
            </a:r>
          </a:p>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400" dirty="0" smtClean="0">
              <a:solidFill>
                <a:srgbClr val="CCCCCC"/>
              </a:solidFill>
              <a:latin typeface="Arial" pitchFamily="34" charset="0"/>
              <a:ea typeface="msmincho" charset="0"/>
              <a:cs typeface="Arial" pitchFamily="34" charset="0"/>
            </a:endParaRPr>
          </a:p>
        </p:txBody>
      </p:sp>
      <p:pic>
        <p:nvPicPr>
          <p:cNvPr id="7" name="Picture 7" descr="ppfamily"/>
          <p:cNvPicPr>
            <a:picLocks noGrp="1" noChangeAspect="1" noChangeArrowheads="1"/>
          </p:cNvPicPr>
          <p:nvPr>
            <p:ph sz="half" idx="4294967295"/>
          </p:nvPr>
        </p:nvPicPr>
        <p:blipFill>
          <a:blip r:embed="rId3" cstate="print"/>
          <a:srcRect/>
          <a:stretch>
            <a:fillRect/>
          </a:stretch>
        </p:blipFill>
        <p:spPr>
          <a:xfrm>
            <a:off x="4014788" y="1817688"/>
            <a:ext cx="4541837" cy="3973512"/>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3" y="1371600"/>
            <a:ext cx="4237306" cy="4888738"/>
          </a:xfrm>
          <a:prstGeom prst="rect">
            <a:avLst/>
          </a:prstGeom>
          <a:noFill/>
          <a:ln w="9525">
            <a:noFill/>
            <a:round/>
            <a:headEnd/>
            <a:tailEnd/>
          </a:ln>
          <a:effectLst/>
        </p:spPr>
        <p:txBody>
          <a:bodyPr lIns="0" tIns="36574" rIns="0" bIns="0" anchor="ctr"/>
          <a:lstStyle/>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15/30- Only difference is the size of the wire barrel on contact</a:t>
            </a:r>
          </a:p>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45-Style of wire mount is different than the 15/30</a:t>
            </a:r>
          </a:p>
          <a:p>
            <a:pPr marL="548640" lvl="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When connected, hard to distinguish other than wire gauge used. </a:t>
            </a:r>
          </a:p>
        </p:txBody>
      </p:sp>
      <p:sp>
        <p:nvSpPr>
          <p:cNvPr id="5" name="Title 4"/>
          <p:cNvSpPr>
            <a:spLocks noGrp="1"/>
          </p:cNvSpPr>
          <p:nvPr>
            <p:ph type="title"/>
          </p:nvPr>
        </p:nvSpPr>
        <p:spPr/>
        <p:txBody>
          <a:bodyPr/>
          <a:lstStyle/>
          <a:p>
            <a:r>
              <a:rPr lang="en-US" b="0" dirty="0" smtClean="0"/>
              <a:t>PP15/30/45 Differences</a:t>
            </a:r>
          </a:p>
        </p:txBody>
      </p:sp>
      <p:pic>
        <p:nvPicPr>
          <p:cNvPr id="8" name="Picture 12" descr="powerpole06"/>
          <p:cNvPicPr>
            <a:picLocks noGrp="1" noChangeAspect="1" noChangeArrowheads="1"/>
          </p:cNvPicPr>
          <p:nvPr>
            <p:ph sz="half" idx="4294967295"/>
          </p:nvPr>
        </p:nvPicPr>
        <p:blipFill>
          <a:blip r:embed="rId3" cstate="print"/>
          <a:srcRect b="7724"/>
          <a:stretch>
            <a:fillRect/>
          </a:stretch>
        </p:blipFill>
        <p:spPr>
          <a:xfrm>
            <a:off x="4537075" y="1676400"/>
            <a:ext cx="4327525" cy="3886200"/>
          </a:xfrm>
          <a:prstGeom prst="rect">
            <a:avLst/>
          </a:prstGeom>
        </p:spPr>
      </p:pic>
      <p:sp>
        <p:nvSpPr>
          <p:cNvPr id="9" name="Text Box 3"/>
          <p:cNvSpPr txBox="1">
            <a:spLocks noChangeArrowheads="1"/>
          </p:cNvSpPr>
          <p:nvPr/>
        </p:nvSpPr>
        <p:spPr bwMode="auto">
          <a:xfrm>
            <a:off x="5008728" y="5500048"/>
            <a:ext cx="3957851" cy="614149"/>
          </a:xfrm>
          <a:prstGeom prst="rect">
            <a:avLst/>
          </a:prstGeom>
          <a:noFill/>
          <a:ln w="9525">
            <a:noFill/>
            <a:round/>
            <a:headEnd/>
            <a:tailEnd/>
          </a:ln>
          <a:effectLst/>
        </p:spPr>
        <p:txBody>
          <a:bodyPr lIns="0" tIns="36574" rIns="0" bIns="0" anchor="ctr"/>
          <a:lstStyle/>
          <a:p>
            <a:pPr marL="548640" lvl="0" indent="-411480">
              <a:lnSpc>
                <a:spcPct val="90000"/>
              </a:lnSpc>
              <a:spcAft>
                <a:spcPts val="600"/>
              </a:spcAft>
              <a:buClr>
                <a:schemeClr val="tx1">
                  <a:shade val="95000"/>
                </a:schemeClr>
              </a:buClr>
              <a:buSzPct val="65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45A            30A          15A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Contact Selection</a:t>
            </a:r>
            <a:endParaRPr lang="en-US" sz="410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sp>
        <p:nvSpPr>
          <p:cNvPr id="40963" name="Text Box 3"/>
          <p:cNvSpPr txBox="1">
            <a:spLocks noChangeArrowheads="1"/>
          </p:cNvSpPr>
          <p:nvPr/>
        </p:nvSpPr>
        <p:spPr bwMode="auto">
          <a:xfrm>
            <a:off x="672481" y="1059543"/>
            <a:ext cx="4472725" cy="4963885"/>
          </a:xfrm>
          <a:prstGeom prst="rect">
            <a:avLst/>
          </a:prstGeom>
          <a:noFill/>
          <a:ln w="9525">
            <a:noFill/>
            <a:round/>
            <a:headEnd/>
            <a:tailEnd/>
          </a:ln>
          <a:effectLst/>
        </p:spPr>
        <p:txBody>
          <a:bodyPr lIns="0" tIns="36574" rIns="0" bIns="0" anchor="ctr"/>
          <a:lstStyle/>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15A / 30A / 45A      What is the wire size?</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900" dirty="0" smtClean="0">
              <a:solidFill>
                <a:srgbClr val="CCCCCC"/>
              </a:solidFill>
              <a:latin typeface="Arial" pitchFamily="34" charset="0"/>
              <a:ea typeface="msmincho" charset="0"/>
              <a:cs typeface="Arial" pitchFamily="34" charset="0"/>
            </a:endParaRP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15 	  20~16ga</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30 	  16~12ga</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45 	  14~10ga</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900" dirty="0">
              <a:solidFill>
                <a:srgbClr val="CCCCCC"/>
              </a:solidFill>
              <a:latin typeface="Arial" pitchFamily="34" charset="0"/>
              <a:ea typeface="msmincho" charset="0"/>
              <a:cs typeface="Arial" pitchFamily="34" charset="0"/>
            </a:endParaRP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All contacts are </a:t>
            </a:r>
            <a:r>
              <a:rPr lang="en-US" sz="2900" dirty="0">
                <a:solidFill>
                  <a:srgbClr val="CCCCCC"/>
                </a:solidFill>
                <a:latin typeface="Arial" pitchFamily="34" charset="0"/>
                <a:ea typeface="msmincho" charset="0"/>
                <a:cs typeface="Arial" pitchFamily="34" charset="0"/>
              </a:rPr>
              <a:t>copper plated </a:t>
            </a:r>
            <a:r>
              <a:rPr lang="en-US" sz="2900" dirty="0" smtClean="0">
                <a:solidFill>
                  <a:srgbClr val="CCCCCC"/>
                </a:solidFill>
                <a:latin typeface="Arial" pitchFamily="34" charset="0"/>
                <a:ea typeface="msmincho" charset="0"/>
                <a:cs typeface="Arial" pitchFamily="34" charset="0"/>
              </a:rPr>
              <a:t>with tin or silver</a:t>
            </a:r>
          </a:p>
        </p:txBody>
      </p:sp>
      <p:pic>
        <p:nvPicPr>
          <p:cNvPr id="4" name="Picture 4" descr="PP_15-30AmpCnts"/>
          <p:cNvPicPr>
            <a:picLocks noChangeAspect="1" noChangeArrowheads="1"/>
          </p:cNvPicPr>
          <p:nvPr/>
        </p:nvPicPr>
        <p:blipFill>
          <a:blip r:embed="rId3" cstate="print"/>
          <a:srcRect/>
          <a:stretch>
            <a:fillRect/>
          </a:stretch>
        </p:blipFill>
        <p:spPr>
          <a:xfrm>
            <a:off x="5179328" y="1600200"/>
            <a:ext cx="3503613" cy="1681163"/>
          </a:xfrm>
          <a:prstGeom prst="rect">
            <a:avLst/>
          </a:prstGeom>
        </p:spPr>
      </p:pic>
      <p:pic>
        <p:nvPicPr>
          <p:cNvPr id="5" name="Picture 5" descr="PP_200G1Hs"/>
          <p:cNvPicPr>
            <a:picLocks noChangeAspect="1" noChangeArrowheads="1"/>
          </p:cNvPicPr>
          <p:nvPr/>
        </p:nvPicPr>
        <p:blipFill>
          <a:blip r:embed="rId4" cstate="print"/>
          <a:srcRect/>
          <a:stretch>
            <a:fillRect/>
          </a:stretch>
        </p:blipFill>
        <p:spPr>
          <a:xfrm>
            <a:off x="5179328" y="3276600"/>
            <a:ext cx="3505200" cy="291306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0" dirty="0" err="1" smtClean="0"/>
              <a:t>Powerpole</a:t>
            </a:r>
            <a:r>
              <a:rPr lang="en-US" b="0" dirty="0" smtClean="0"/>
              <a:t> Anatomy</a:t>
            </a:r>
          </a:p>
        </p:txBody>
      </p:sp>
      <p:pic>
        <p:nvPicPr>
          <p:cNvPr id="4" name="Shape 62"/>
          <p:cNvPicPr preferRelativeResize="0"/>
          <p:nvPr/>
        </p:nvPicPr>
        <p:blipFill>
          <a:blip r:embed="rId3" cstate="print">
            <a:alphaModFix/>
          </a:blip>
          <a:stretch>
            <a:fillRect/>
          </a:stretch>
        </p:blipFill>
        <p:spPr>
          <a:xfrm>
            <a:off x="827314" y="1238251"/>
            <a:ext cx="7358743" cy="3856263"/>
          </a:xfrm>
          <a:prstGeom prst="rect">
            <a:avLst/>
          </a:prstGeom>
          <a:noFill/>
          <a:ln>
            <a:noFill/>
          </a:ln>
        </p:spPr>
      </p:pic>
      <p:pic>
        <p:nvPicPr>
          <p:cNvPr id="6" name="Shape 66"/>
          <p:cNvPicPr preferRelativeResize="0"/>
          <p:nvPr/>
        </p:nvPicPr>
        <p:blipFill>
          <a:blip r:embed="rId4" cstate="print">
            <a:alphaModFix/>
          </a:blip>
          <a:stretch>
            <a:fillRect/>
          </a:stretch>
        </p:blipFill>
        <p:spPr>
          <a:xfrm>
            <a:off x="841829" y="5018910"/>
            <a:ext cx="2641292" cy="1483490"/>
          </a:xfrm>
          <a:prstGeom prst="rect">
            <a:avLst/>
          </a:prstGeom>
          <a:noFill/>
          <a:ln>
            <a:noFill/>
          </a:ln>
        </p:spPr>
      </p:pic>
      <p:pic>
        <p:nvPicPr>
          <p:cNvPr id="7" name="Shape 65"/>
          <p:cNvPicPr preferRelativeResize="0"/>
          <p:nvPr/>
        </p:nvPicPr>
        <p:blipFill>
          <a:blip r:embed="rId5" cstate="print">
            <a:alphaModFix/>
          </a:blip>
          <a:stretch>
            <a:fillRect/>
          </a:stretch>
        </p:blipFill>
        <p:spPr>
          <a:xfrm>
            <a:off x="3451372" y="5033425"/>
            <a:ext cx="4749200" cy="1454461"/>
          </a:xfrm>
          <a:prstGeom prst="rect">
            <a:avLst/>
          </a:prstGeom>
          <a:noFill/>
          <a:ln>
            <a:noFill/>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Assembly Overview</a:t>
            </a:r>
            <a:endParaRPr lang="en-US" sz="410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sp>
        <p:nvSpPr>
          <p:cNvPr id="40963" name="Text Box 3"/>
          <p:cNvSpPr txBox="1">
            <a:spLocks noChangeArrowheads="1"/>
          </p:cNvSpPr>
          <p:nvPr/>
        </p:nvSpPr>
        <p:spPr bwMode="auto">
          <a:xfrm>
            <a:off x="672481" y="1059543"/>
            <a:ext cx="7957440" cy="5272246"/>
          </a:xfrm>
          <a:prstGeom prst="rect">
            <a:avLst/>
          </a:prstGeom>
          <a:noFill/>
          <a:ln w="9525">
            <a:noFill/>
            <a:round/>
            <a:headEnd/>
            <a:tailEnd/>
          </a:ln>
          <a:effectLst/>
        </p:spPr>
        <p:txBody>
          <a:bodyPr lIns="0" tIns="36574" rIns="0" bIns="0" anchor="ctr"/>
          <a:lstStyle/>
          <a:p>
            <a:pPr marL="548640" lvl="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Assemble the housings using the dovetails.</a:t>
            </a:r>
          </a:p>
          <a:p>
            <a:pPr marL="548640" lvl="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Square off the wire ends</a:t>
            </a:r>
          </a:p>
          <a:p>
            <a:pPr marL="548640" lvl="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If </a:t>
            </a:r>
            <a:r>
              <a:rPr lang="en-US" sz="2900" dirty="0">
                <a:solidFill>
                  <a:srgbClr val="CCCCCC"/>
                </a:solidFill>
                <a:latin typeface="Arial" pitchFamily="34" charset="0"/>
                <a:ea typeface="msmincho" charset="0"/>
                <a:cs typeface="Arial" pitchFamily="34" charset="0"/>
              </a:rPr>
              <a:t>using zip </a:t>
            </a:r>
            <a:r>
              <a:rPr lang="en-US" sz="2900" dirty="0" smtClean="0">
                <a:solidFill>
                  <a:srgbClr val="CCCCCC"/>
                </a:solidFill>
                <a:latin typeface="Arial" pitchFamily="34" charset="0"/>
                <a:ea typeface="msmincho" charset="0"/>
                <a:cs typeface="Arial" pitchFamily="34" charset="0"/>
              </a:rPr>
              <a:t>wire, split pair about </a:t>
            </a:r>
            <a:r>
              <a:rPr lang="en-US" sz="2900" dirty="0">
                <a:solidFill>
                  <a:srgbClr val="CCCCCC"/>
                </a:solidFill>
                <a:latin typeface="Arial" pitchFamily="34" charset="0"/>
                <a:ea typeface="msmincho" charset="0"/>
                <a:cs typeface="Arial" pitchFamily="34" charset="0"/>
              </a:rPr>
              <a:t>½ </a:t>
            </a:r>
            <a:r>
              <a:rPr lang="en-US" sz="2900" dirty="0" smtClean="0">
                <a:solidFill>
                  <a:srgbClr val="CCCCCC"/>
                </a:solidFill>
                <a:latin typeface="Arial" pitchFamily="34" charset="0"/>
                <a:ea typeface="msmincho" charset="0"/>
                <a:cs typeface="Arial" pitchFamily="34" charset="0"/>
              </a:rPr>
              <a:t>inch.</a:t>
            </a:r>
            <a:endParaRPr lang="en-US" sz="2900" dirty="0">
              <a:solidFill>
                <a:srgbClr val="CCCCCC"/>
              </a:solidFill>
              <a:latin typeface="Arial" pitchFamily="34" charset="0"/>
              <a:ea typeface="msmincho" charset="0"/>
              <a:cs typeface="Arial" pitchFamily="34" charset="0"/>
            </a:endParaRPr>
          </a:p>
          <a:p>
            <a:pPr marL="548640" lvl="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Strip 5/16 inch of insulation from wire.</a:t>
            </a:r>
          </a:p>
          <a:p>
            <a:pPr marL="868680" lvl="1" indent="-283464">
              <a:lnSpc>
                <a:spcPct val="90000"/>
              </a:lnSpc>
              <a:spcAft>
                <a:spcPts val="12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Take care to avoid </a:t>
            </a:r>
            <a:r>
              <a:rPr lang="en-US" sz="2400" dirty="0" err="1" smtClean="0">
                <a:solidFill>
                  <a:srgbClr val="CCCCCC"/>
                </a:solidFill>
                <a:latin typeface="Arial" pitchFamily="34" charset="0"/>
                <a:ea typeface="msmincho" charset="0"/>
                <a:cs typeface="Arial" pitchFamily="34" charset="0"/>
              </a:rPr>
              <a:t>knicking</a:t>
            </a:r>
            <a:r>
              <a:rPr lang="en-US" sz="2400" dirty="0" smtClean="0">
                <a:solidFill>
                  <a:srgbClr val="CCCCCC"/>
                </a:solidFill>
                <a:latin typeface="Arial" pitchFamily="34" charset="0"/>
                <a:ea typeface="msmincho" charset="0"/>
                <a:cs typeface="Arial" pitchFamily="34" charset="0"/>
              </a:rPr>
              <a:t> or cutting wire strands. </a:t>
            </a:r>
          </a:p>
          <a:p>
            <a:pPr marL="548640" lvl="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Insert untinned wire into the contact barrel.</a:t>
            </a:r>
          </a:p>
          <a:p>
            <a:pPr marL="868680" lvl="1" indent="-283464">
              <a:lnSpc>
                <a:spcPct val="90000"/>
              </a:lnSpc>
              <a:spcAft>
                <a:spcPts val="12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a:solidFill>
                  <a:srgbClr val="CCCCCC"/>
                </a:solidFill>
                <a:latin typeface="Arial" pitchFamily="34" charset="0"/>
                <a:ea typeface="msmincho" charset="0"/>
                <a:cs typeface="Arial" pitchFamily="34" charset="0"/>
              </a:rPr>
              <a:t>If stranded, twist the bundle </a:t>
            </a:r>
            <a:r>
              <a:rPr lang="en-US" sz="2400" dirty="0" smtClean="0">
                <a:solidFill>
                  <a:srgbClr val="CCCCCC"/>
                </a:solidFill>
                <a:latin typeface="Arial" pitchFamily="34" charset="0"/>
                <a:ea typeface="msmincho" charset="0"/>
                <a:cs typeface="Arial" pitchFamily="34" charset="0"/>
              </a:rPr>
              <a:t>tight.</a:t>
            </a:r>
          </a:p>
          <a:p>
            <a:pPr marL="548640" lvl="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Crimp the contact.</a:t>
            </a:r>
          </a:p>
          <a:p>
            <a:pPr marL="548640" lvl="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Insert the contact into the connector housing until it clicks.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Housing Assembly</a:t>
            </a:r>
            <a:endParaRPr lang="en-US" sz="410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sp>
        <p:nvSpPr>
          <p:cNvPr id="40963" name="Text Box 3"/>
          <p:cNvSpPr txBox="1">
            <a:spLocks noChangeArrowheads="1"/>
          </p:cNvSpPr>
          <p:nvPr/>
        </p:nvSpPr>
        <p:spPr bwMode="auto">
          <a:xfrm>
            <a:off x="672481" y="1059544"/>
            <a:ext cx="4977821" cy="3540609"/>
          </a:xfrm>
          <a:prstGeom prst="rect">
            <a:avLst/>
          </a:prstGeom>
          <a:noFill/>
          <a:ln w="9525">
            <a:noFill/>
            <a:round/>
            <a:headEnd/>
            <a:tailEnd/>
          </a:ln>
          <a:effectLst/>
        </p:spPr>
        <p:txBody>
          <a:bodyPr lIns="0" tIns="36574" rIns="0" bIns="0" anchor="ctr"/>
          <a:lstStyle/>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Get the correct orientation.</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ONE DROP of glue (don’t need much) on the inside dovetail.</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QUICKLY and with a little force, slide them together till they are both even.</a:t>
            </a:r>
          </a:p>
        </p:txBody>
      </p:sp>
      <p:pic>
        <p:nvPicPr>
          <p:cNvPr id="96258" name="Picture 2" descr="http://dl2ymr.de/wp/wp-content/uploads/2015/08/20150813_8130009.jpg"/>
          <p:cNvPicPr>
            <a:picLocks noChangeAspect="1" noChangeArrowheads="1"/>
          </p:cNvPicPr>
          <p:nvPr/>
        </p:nvPicPr>
        <p:blipFill>
          <a:blip r:embed="rId3" cstate="print"/>
          <a:srcRect l="15798" t="8701" r="15422" b="12610"/>
          <a:stretch>
            <a:fillRect/>
          </a:stretch>
        </p:blipFill>
        <p:spPr bwMode="auto">
          <a:xfrm>
            <a:off x="1790306" y="4440117"/>
            <a:ext cx="2633834" cy="2245236"/>
          </a:xfrm>
          <a:prstGeom prst="rect">
            <a:avLst/>
          </a:prstGeom>
          <a:noFill/>
        </p:spPr>
      </p:pic>
      <p:pic>
        <p:nvPicPr>
          <p:cNvPr id="2" name="Picture 1"/>
          <p:cNvPicPr>
            <a:picLocks noChangeAspect="1"/>
          </p:cNvPicPr>
          <p:nvPr/>
        </p:nvPicPr>
        <p:blipFill>
          <a:blip r:embed="rId4" cstate="print"/>
          <a:stretch>
            <a:fillRect/>
          </a:stretch>
        </p:blipFill>
        <p:spPr>
          <a:xfrm>
            <a:off x="6176309" y="1402707"/>
            <a:ext cx="2364840" cy="3037410"/>
          </a:xfrm>
          <a:prstGeom prst="rect">
            <a:avLst/>
          </a:prstGeom>
        </p:spPr>
      </p:pic>
      <p:sp>
        <p:nvSpPr>
          <p:cNvPr id="9" name="Text Box 3"/>
          <p:cNvSpPr txBox="1">
            <a:spLocks noChangeArrowheads="1"/>
          </p:cNvSpPr>
          <p:nvPr/>
        </p:nvSpPr>
        <p:spPr bwMode="auto">
          <a:xfrm>
            <a:off x="4723398" y="4440117"/>
            <a:ext cx="4213203" cy="2245237"/>
          </a:xfrm>
          <a:prstGeom prst="rect">
            <a:avLst/>
          </a:prstGeom>
          <a:noFill/>
          <a:ln w="9525">
            <a:noFill/>
            <a:round/>
            <a:headEnd/>
            <a:tailEnd/>
          </a:ln>
          <a:effectLst/>
        </p:spPr>
        <p:txBody>
          <a:bodyPr lIns="0" tIns="36574" rIns="0" bIns="0" anchor="ctr"/>
          <a:lstStyle/>
          <a:p>
            <a:pPr marL="137160">
              <a:lnSpc>
                <a:spcPct val="90000"/>
              </a:lnSpc>
              <a:spcAft>
                <a:spcPts val="1200"/>
              </a:spcAft>
              <a:buClr>
                <a:schemeClr val="tx1">
                  <a:shade val="95000"/>
                </a:schemeClr>
              </a:buClr>
              <a:buSzPct val="65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Did you know there are now ultrasonically welded, permanently bonded housing sets?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Assembly</a:t>
            </a:r>
            <a:endParaRPr lang="en-US" sz="410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sp>
        <p:nvSpPr>
          <p:cNvPr id="40963" name="Text Box 3"/>
          <p:cNvSpPr txBox="1">
            <a:spLocks noChangeArrowheads="1"/>
          </p:cNvSpPr>
          <p:nvPr/>
        </p:nvSpPr>
        <p:spPr bwMode="auto">
          <a:xfrm>
            <a:off x="672481" y="1351128"/>
            <a:ext cx="7957440" cy="4967784"/>
          </a:xfrm>
          <a:prstGeom prst="rect">
            <a:avLst/>
          </a:prstGeom>
          <a:noFill/>
          <a:ln w="9525">
            <a:noFill/>
            <a:round/>
            <a:headEnd/>
            <a:tailEnd/>
          </a:ln>
          <a:effectLst/>
        </p:spPr>
        <p:txBody>
          <a:bodyPr lIns="0" tIns="36574" rIns="0" bIns="0" anchor="ctr"/>
          <a:lstStyle/>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Housing orientation VERY important.</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As you are looking at the connector</a:t>
            </a:r>
            <a:endParaRPr lang="en-US" sz="2400" dirty="0" smtClean="0">
              <a:solidFill>
                <a:srgbClr val="CCCCCC"/>
              </a:solidFill>
              <a:latin typeface="Arial" pitchFamily="34" charset="0"/>
              <a:ea typeface="msmincho" charset="0"/>
              <a:cs typeface="Arial" pitchFamily="34" charset="0"/>
            </a:endParaRPr>
          </a:p>
          <a:p>
            <a:pPr marL="868680" lvl="1" indent="-283464">
              <a:lnSpc>
                <a:spcPct val="90000"/>
              </a:lnSpc>
              <a:spcAft>
                <a:spcPts val="12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Tongues up</a:t>
            </a:r>
          </a:p>
          <a:p>
            <a:pPr marL="868680" lvl="1" indent="-283464">
              <a:lnSpc>
                <a:spcPct val="90000"/>
              </a:lnSpc>
              <a:spcAft>
                <a:spcPts val="12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“A”s up</a:t>
            </a:r>
          </a:p>
          <a:p>
            <a:pPr marL="868680" lvl="1" indent="-283464">
              <a:lnSpc>
                <a:spcPct val="90000"/>
              </a:lnSpc>
              <a:spcAft>
                <a:spcPts val="12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Black on left</a:t>
            </a:r>
          </a:p>
          <a:p>
            <a:pPr marL="868680" lvl="1" indent="-283464">
              <a:lnSpc>
                <a:spcPct val="90000"/>
              </a:lnSpc>
              <a:spcAft>
                <a:spcPts val="12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Red on right</a:t>
            </a:r>
          </a:p>
          <a:p>
            <a:pPr marL="868680" lvl="1" indent="-283464">
              <a:lnSpc>
                <a:spcPct val="90000"/>
              </a:lnSpc>
              <a:spcAft>
                <a:spcPts val="12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400" dirty="0" smtClean="0">
              <a:solidFill>
                <a:srgbClr val="CCCCCC"/>
              </a:solidFill>
              <a:latin typeface="Arial" pitchFamily="34" charset="0"/>
              <a:ea typeface="msmincho" charset="0"/>
              <a:cs typeface="Arial" pitchFamily="34" charset="0"/>
            </a:endParaRPr>
          </a:p>
          <a:p>
            <a:pPr marL="868680" lvl="1" indent="-283464">
              <a:lnSpc>
                <a:spcPct val="90000"/>
              </a:lnSpc>
              <a:spcAft>
                <a:spcPts val="12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400" dirty="0" smtClean="0">
              <a:solidFill>
                <a:srgbClr val="CCCCCC"/>
              </a:solidFill>
              <a:latin typeface="Arial" pitchFamily="34" charset="0"/>
              <a:ea typeface="msmincho" charset="0"/>
              <a:cs typeface="Arial" pitchFamily="34" charset="0"/>
            </a:endParaRPr>
          </a:p>
          <a:p>
            <a:pPr marL="548640" indent="-411480" algn="ctr">
              <a:lnSpc>
                <a:spcPct val="90000"/>
              </a:lnSpc>
              <a:spcAft>
                <a:spcPts val="1200"/>
              </a:spcAft>
              <a:buClr>
                <a:schemeClr val="tx1">
                  <a:shade val="95000"/>
                </a:schemeClr>
              </a:buClr>
              <a:buSzPct val="65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b="1" dirty="0" smtClean="0">
                <a:solidFill>
                  <a:srgbClr val="CCCCCC"/>
                </a:solidFill>
                <a:latin typeface="Arial" pitchFamily="34" charset="0"/>
                <a:ea typeface="msmincho" charset="0"/>
                <a:cs typeface="Arial" pitchFamily="34" charset="0"/>
              </a:rPr>
              <a:t>“Red on Right, Tongue on Top”</a:t>
            </a:r>
          </a:p>
        </p:txBody>
      </p:sp>
      <p:pic>
        <p:nvPicPr>
          <p:cNvPr id="4" name="Picture 9" descr="AA"/>
          <p:cNvPicPr>
            <a:picLocks noChangeAspect="1" noChangeArrowheads="1"/>
          </p:cNvPicPr>
          <p:nvPr/>
        </p:nvPicPr>
        <p:blipFill>
          <a:blip r:embed="rId3" cstate="print"/>
          <a:srcRect/>
          <a:stretch>
            <a:fillRect/>
          </a:stretch>
        </p:blipFill>
        <p:spPr>
          <a:xfrm>
            <a:off x="4262888" y="2692945"/>
            <a:ext cx="4037013" cy="282575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Contact Crimper</a:t>
            </a:r>
            <a:endParaRPr lang="en-US" sz="410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sp>
        <p:nvSpPr>
          <p:cNvPr id="40963" name="Text Box 3"/>
          <p:cNvSpPr txBox="1">
            <a:spLocks noChangeArrowheads="1"/>
          </p:cNvSpPr>
          <p:nvPr/>
        </p:nvSpPr>
        <p:spPr bwMode="auto">
          <a:xfrm>
            <a:off x="672481" y="1059543"/>
            <a:ext cx="7957440" cy="4963885"/>
          </a:xfrm>
          <a:prstGeom prst="rect">
            <a:avLst/>
          </a:prstGeom>
          <a:noFill/>
          <a:ln w="9525">
            <a:noFill/>
            <a:round/>
            <a:headEnd/>
            <a:tailEnd/>
          </a:ln>
          <a:effectLst/>
        </p:spPr>
        <p:txBody>
          <a:bodyPr lIns="0" tIns="36574" rIns="0" bIns="0" anchor="ctr"/>
          <a:lstStyle/>
          <a:p>
            <a:pPr marL="548640" lvl="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Heart of the assembly procedure!</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Mess this up and you’ve botched the whole thing</a:t>
            </a:r>
            <a:endParaRPr lang="en-US" sz="2400" dirty="0" smtClean="0">
              <a:solidFill>
                <a:srgbClr val="CCCCCC"/>
              </a:solidFill>
              <a:latin typeface="Arial" pitchFamily="34" charset="0"/>
              <a:ea typeface="msmincho" charset="0"/>
              <a:cs typeface="Arial" pitchFamily="34" charset="0"/>
            </a:endParaRP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Contact won’t go in</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Contact won’t lock in </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WIRE CAN COME OUT!</a:t>
            </a:r>
          </a:p>
          <a:p>
            <a:pPr marL="548640" lvl="0" indent="-411480">
              <a:lnSpc>
                <a:spcPct val="90000"/>
              </a:lnSpc>
              <a:spcBef>
                <a:spcPts val="600"/>
              </a:spcBef>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Three different styles</a:t>
            </a:r>
          </a:p>
          <a:p>
            <a:pPr marL="1051560" lvl="1" indent="-457200">
              <a:spcAft>
                <a:spcPts val="600"/>
              </a:spcAft>
              <a:buClr>
                <a:srgbClr val="CCCCCC"/>
              </a:buClr>
              <a:buSzPct val="85000"/>
              <a:buFont typeface="+mj-lt"/>
              <a:buAutoNum type="arabicPeriod"/>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Not Recommended</a:t>
            </a:r>
          </a:p>
          <a:p>
            <a:pPr marL="1051560" lvl="1" indent="-457200">
              <a:spcAft>
                <a:spcPts val="600"/>
              </a:spcAft>
              <a:buClr>
                <a:srgbClr val="CCCCCC"/>
              </a:buClr>
              <a:buSzPct val="85000"/>
              <a:buFont typeface="+mj-lt"/>
              <a:buAutoNum type="arabicPeriod"/>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Money to Burn </a:t>
            </a:r>
          </a:p>
          <a:p>
            <a:pPr marL="1051560" lvl="1" indent="-457200">
              <a:spcAft>
                <a:spcPts val="600"/>
              </a:spcAft>
              <a:buClr>
                <a:srgbClr val="CCCCCC"/>
              </a:buClr>
              <a:buSzPct val="85000"/>
              <a:buFont typeface="+mj-lt"/>
              <a:buAutoNum type="arabicPeriod"/>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Just Right!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Universal Crimping Pliers</a:t>
            </a:r>
            <a:endParaRPr lang="en-US" sz="410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sp>
        <p:nvSpPr>
          <p:cNvPr id="40963" name="Text Box 3"/>
          <p:cNvSpPr txBox="1">
            <a:spLocks noChangeArrowheads="1"/>
          </p:cNvSpPr>
          <p:nvPr/>
        </p:nvSpPr>
        <p:spPr bwMode="auto">
          <a:xfrm>
            <a:off x="672481" y="1059544"/>
            <a:ext cx="7957440" cy="2352396"/>
          </a:xfrm>
          <a:prstGeom prst="rect">
            <a:avLst/>
          </a:prstGeom>
          <a:noFill/>
          <a:ln w="9525">
            <a:noFill/>
            <a:round/>
            <a:headEnd/>
            <a:tailEnd/>
          </a:ln>
          <a:effectLst/>
        </p:spPr>
        <p:txBody>
          <a:bodyPr lIns="0" tIns="36574" rIns="0" bIns="0" anchor="ctr"/>
          <a:lstStyle/>
          <a:p>
            <a:pPr marL="548640" lvl="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Guaranteed to mess up</a:t>
            </a:r>
          </a:p>
          <a:p>
            <a:pPr marL="548640" lvl="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Inconsistent results</a:t>
            </a:r>
          </a:p>
          <a:p>
            <a:pPr marL="548640" lvl="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Inexpensive…$15 or less</a:t>
            </a:r>
          </a:p>
        </p:txBody>
      </p:sp>
      <p:pic>
        <p:nvPicPr>
          <p:cNvPr id="81922" name="Picture 2" descr="http://www.gardnerbender.com/~/media/inriver/171855-4544.jpg"/>
          <p:cNvPicPr>
            <a:picLocks noChangeAspect="1" noChangeArrowheads="1"/>
          </p:cNvPicPr>
          <p:nvPr/>
        </p:nvPicPr>
        <p:blipFill>
          <a:blip r:embed="rId3" cstate="print"/>
          <a:srcRect l="8766" t="26041" r="6691" b="24556"/>
          <a:stretch>
            <a:fillRect/>
          </a:stretch>
        </p:blipFill>
        <p:spPr bwMode="auto">
          <a:xfrm>
            <a:off x="1821923" y="3889611"/>
            <a:ext cx="5500155" cy="2142699"/>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Top of the Line</a:t>
            </a:r>
            <a:endParaRPr lang="en-US" sz="410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sp>
        <p:nvSpPr>
          <p:cNvPr id="40963" name="Text Box 3"/>
          <p:cNvSpPr txBox="1">
            <a:spLocks noChangeArrowheads="1"/>
          </p:cNvSpPr>
          <p:nvPr/>
        </p:nvSpPr>
        <p:spPr bwMode="auto">
          <a:xfrm>
            <a:off x="672481" y="1460310"/>
            <a:ext cx="7957440" cy="2347415"/>
          </a:xfrm>
          <a:prstGeom prst="rect">
            <a:avLst/>
          </a:prstGeom>
          <a:noFill/>
          <a:ln w="9525">
            <a:noFill/>
            <a:round/>
            <a:headEnd/>
            <a:tailEnd/>
          </a:ln>
          <a:effectLst/>
        </p:spPr>
        <p:txBody>
          <a:bodyPr lIns="0" tIns="36574" rIns="0" bIns="0" anchor="ctr"/>
          <a:lstStyle/>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Official Anderson Power Pole Crimper</a:t>
            </a:r>
          </a:p>
          <a:p>
            <a:pPr marL="548640" lvl="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Consistent results</a:t>
            </a:r>
          </a:p>
          <a:p>
            <a:pPr marL="548640" lvl="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Only does 30 and 45A contacts</a:t>
            </a:r>
          </a:p>
          <a:p>
            <a:pPr marL="548640" lvl="0" indent="-411480">
              <a:lnSpc>
                <a:spcPct val="90000"/>
              </a:lnSpc>
              <a:spcAft>
                <a:spcPts val="1200"/>
              </a:spcAft>
              <a:buClr>
                <a:schemeClr val="tx1">
                  <a:shade val="95000"/>
                </a:schemeClr>
              </a:buClr>
              <a:buSzPct val="65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800" dirty="0" smtClean="0">
                <a:solidFill>
                  <a:srgbClr val="CCCCCC"/>
                </a:solidFill>
                <a:latin typeface="Arial" pitchFamily="34" charset="0"/>
                <a:ea typeface="msmincho" charset="0"/>
                <a:cs typeface="Arial" pitchFamily="34" charset="0"/>
              </a:rPr>
              <a:t>   $219.99!</a:t>
            </a:r>
          </a:p>
        </p:txBody>
      </p:sp>
      <p:pic>
        <p:nvPicPr>
          <p:cNvPr id="5" name="Picture 7" descr="CT-15-30_xlrg"/>
          <p:cNvPicPr>
            <a:picLocks noChangeAspect="1" noChangeArrowheads="1"/>
          </p:cNvPicPr>
          <p:nvPr/>
        </p:nvPicPr>
        <p:blipFill>
          <a:blip r:embed="rId3" cstate="print"/>
          <a:srcRect/>
          <a:stretch>
            <a:fillRect/>
          </a:stretch>
        </p:blipFill>
        <p:spPr>
          <a:xfrm>
            <a:off x="4822446" y="3378768"/>
            <a:ext cx="4037013" cy="3146425"/>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1371600"/>
            <a:ext cx="8476343" cy="1966686"/>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The process is called </a:t>
            </a:r>
            <a:r>
              <a:rPr lang="en-US" sz="2400" dirty="0" err="1" smtClean="0">
                <a:solidFill>
                  <a:srgbClr val="CCCCCC"/>
                </a:solidFill>
                <a:latin typeface="Arial" pitchFamily="34" charset="0"/>
                <a:ea typeface="msmincho" charset="0"/>
                <a:cs typeface="Arial" pitchFamily="34" charset="0"/>
              </a:rPr>
              <a:t>thermolysis</a:t>
            </a:r>
            <a:r>
              <a:rPr lang="en-US" sz="2400" dirty="0" smtClean="0">
                <a:solidFill>
                  <a:srgbClr val="CCCCCC"/>
                </a:solidFill>
                <a:latin typeface="Arial" pitchFamily="34" charset="0"/>
                <a:ea typeface="msmincho" charset="0"/>
                <a:cs typeface="Arial" pitchFamily="34" charset="0"/>
              </a:rPr>
              <a:t> (aka </a:t>
            </a:r>
            <a:r>
              <a:rPr lang="en-US" sz="2400" dirty="0" err="1" smtClean="0">
                <a:solidFill>
                  <a:srgbClr val="CCCCCC"/>
                </a:solidFill>
                <a:latin typeface="Arial" pitchFamily="34" charset="0"/>
                <a:ea typeface="msmincho" charset="0"/>
                <a:cs typeface="Arial" pitchFamily="34" charset="0"/>
              </a:rPr>
              <a:t>pyrolysis</a:t>
            </a:r>
            <a:r>
              <a:rPr lang="en-US" sz="2400" dirty="0" smtClean="0">
                <a:solidFill>
                  <a:srgbClr val="CCCCCC"/>
                </a:solidFill>
                <a:latin typeface="Arial" pitchFamily="34" charset="0"/>
                <a:ea typeface="msmincho" charset="0"/>
                <a:cs typeface="Arial" pitchFamily="34" charset="0"/>
              </a:rPr>
              <a:t>). </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Decomposition of the insulation covering the wire, brought about by high temperatures</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Resistive heating in other words</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err="1" smtClean="0">
                <a:solidFill>
                  <a:srgbClr val="CCCCCC"/>
                </a:solidFill>
                <a:latin typeface="Arial" pitchFamily="34" charset="0"/>
                <a:ea typeface="msmincho" charset="0"/>
                <a:cs typeface="Arial" pitchFamily="34" charset="0"/>
              </a:rPr>
              <a:t>Thermolysis</a:t>
            </a:r>
            <a:r>
              <a:rPr lang="en-US" sz="2400" dirty="0" smtClean="0">
                <a:solidFill>
                  <a:srgbClr val="CCCCCC"/>
                </a:solidFill>
                <a:latin typeface="Arial" pitchFamily="34" charset="0"/>
                <a:ea typeface="msmincho" charset="0"/>
                <a:cs typeface="Arial" pitchFamily="34" charset="0"/>
              </a:rPr>
              <a:t> may occur within a few minutes, or over an extended length of time. </a:t>
            </a:r>
          </a:p>
        </p:txBody>
      </p:sp>
      <p:sp>
        <p:nvSpPr>
          <p:cNvPr id="4" name="Title 4"/>
          <p:cNvSpPr>
            <a:spLocks noGrp="1"/>
          </p:cNvSpPr>
          <p:nvPr>
            <p:ph type="title"/>
          </p:nvPr>
        </p:nvSpPr>
        <p:spPr/>
        <p:txBody>
          <a:bodyPr/>
          <a:lstStyle/>
          <a:p>
            <a:r>
              <a:rPr lang="en-US" dirty="0" smtClean="0"/>
              <a:t>Vehicle Wiring</a:t>
            </a:r>
            <a:endParaRPr lang="en-US" dirty="0"/>
          </a:p>
        </p:txBody>
      </p:sp>
      <p:pic>
        <p:nvPicPr>
          <p:cNvPr id="6" name="Picture 2" descr="http://www.croberts.com/Chaffing-problems_files/image014.jpg"/>
          <p:cNvPicPr>
            <a:picLocks noChangeAspect="1" noChangeArrowheads="1"/>
          </p:cNvPicPr>
          <p:nvPr/>
        </p:nvPicPr>
        <p:blipFill>
          <a:blip r:embed="rId3" cstate="print"/>
          <a:srcRect t="21164" r="19502" b="4409"/>
          <a:stretch>
            <a:fillRect/>
          </a:stretch>
        </p:blipFill>
        <p:spPr bwMode="auto">
          <a:xfrm>
            <a:off x="2260146" y="3526973"/>
            <a:ext cx="4416426" cy="3062514"/>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Just right!</a:t>
            </a:r>
            <a:endParaRPr lang="en-US" sz="410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sp>
        <p:nvSpPr>
          <p:cNvPr id="40963" name="Text Box 3"/>
          <p:cNvSpPr txBox="1">
            <a:spLocks noChangeArrowheads="1"/>
          </p:cNvSpPr>
          <p:nvPr/>
        </p:nvSpPr>
        <p:spPr bwMode="auto">
          <a:xfrm>
            <a:off x="672481" y="1460310"/>
            <a:ext cx="5564546" cy="5036024"/>
          </a:xfrm>
          <a:prstGeom prst="rect">
            <a:avLst/>
          </a:prstGeom>
          <a:noFill/>
          <a:ln w="9525">
            <a:noFill/>
            <a:round/>
            <a:headEnd/>
            <a:tailEnd/>
          </a:ln>
          <a:effectLst/>
        </p:spPr>
        <p:txBody>
          <a:bodyPr lIns="0" tIns="36574" rIns="0" bIns="0" anchor="ctr"/>
          <a:lstStyle/>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15, 30, and 45A contacts!</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Consistent results</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Ratcheting mechanism  </a:t>
            </a:r>
            <a:endParaRPr lang="en-US" sz="2400" dirty="0" smtClean="0">
              <a:solidFill>
                <a:srgbClr val="CCCCCC"/>
              </a:solidFill>
              <a:latin typeface="Arial" pitchFamily="34" charset="0"/>
              <a:ea typeface="msmincho" charset="0"/>
              <a:cs typeface="Arial" pitchFamily="34" charset="0"/>
            </a:endParaRP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Correct force applied   		      each time</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Interchangeable dies</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West Mountain Radio crimper $39.95</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Andy Crimp Pro 		           (75A contacts also)        $35.00</a:t>
            </a:r>
          </a:p>
        </p:txBody>
      </p:sp>
      <p:pic>
        <p:nvPicPr>
          <p:cNvPr id="6" name="Picture 6" descr="PWRcrimp3995"/>
          <p:cNvPicPr>
            <a:picLocks noChangeAspect="1" noChangeArrowheads="1"/>
          </p:cNvPicPr>
          <p:nvPr/>
        </p:nvPicPr>
        <p:blipFill>
          <a:blip r:embed="rId3" cstate="print"/>
          <a:srcRect/>
          <a:stretch>
            <a:fillRect/>
          </a:stretch>
        </p:blipFill>
        <p:spPr>
          <a:xfrm>
            <a:off x="5284740" y="2523078"/>
            <a:ext cx="3615903" cy="1690643"/>
          </a:xfrm>
          <a:prstGeom prst="rect">
            <a:avLst/>
          </a:prstGeom>
        </p:spPr>
      </p:pic>
      <p:pic>
        <p:nvPicPr>
          <p:cNvPr id="72706" name="Picture 2"/>
          <p:cNvPicPr>
            <a:picLocks noChangeAspect="1" noChangeArrowheads="1"/>
          </p:cNvPicPr>
          <p:nvPr/>
        </p:nvPicPr>
        <p:blipFill>
          <a:blip r:embed="rId4" cstate="print"/>
          <a:srcRect/>
          <a:stretch>
            <a:fillRect/>
          </a:stretch>
        </p:blipFill>
        <p:spPr bwMode="auto">
          <a:xfrm>
            <a:off x="5284740" y="5170939"/>
            <a:ext cx="3640141" cy="1267982"/>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Crimping Procedure</a:t>
            </a:r>
            <a:endParaRPr lang="en-US" sz="410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sp>
        <p:nvSpPr>
          <p:cNvPr id="40963" name="Text Box 3"/>
          <p:cNvSpPr txBox="1">
            <a:spLocks noChangeArrowheads="1"/>
          </p:cNvSpPr>
          <p:nvPr/>
        </p:nvSpPr>
        <p:spPr bwMode="auto">
          <a:xfrm>
            <a:off x="672481" y="5158854"/>
            <a:ext cx="7957440" cy="1378424"/>
          </a:xfrm>
          <a:prstGeom prst="rect">
            <a:avLst/>
          </a:prstGeom>
          <a:noFill/>
          <a:ln w="9525">
            <a:noFill/>
            <a:round/>
            <a:headEnd/>
            <a:tailEnd/>
          </a:ln>
          <a:effectLst/>
        </p:spPr>
        <p:txBody>
          <a:bodyPr lIns="0" tIns="36574" rIns="0" bIns="0" anchor="ctr"/>
          <a:lstStyle/>
          <a:p>
            <a:pPr marL="548640" lvl="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Regardless of the crimping tool used, the seam in the barrel of the contact must be towards the open / flat side of the tool’s die.</a:t>
            </a:r>
          </a:p>
        </p:txBody>
      </p:sp>
      <p:pic>
        <p:nvPicPr>
          <p:cNvPr id="5" name="Picture 4"/>
          <p:cNvPicPr>
            <a:picLocks noChangeAspect="1" noChangeArrowheads="1"/>
          </p:cNvPicPr>
          <p:nvPr/>
        </p:nvPicPr>
        <p:blipFill>
          <a:blip r:embed="rId3" cstate="print"/>
          <a:srcRect/>
          <a:stretch>
            <a:fillRect/>
          </a:stretch>
        </p:blipFill>
        <p:spPr bwMode="auto">
          <a:xfrm>
            <a:off x="1994291" y="1285875"/>
            <a:ext cx="5155419" cy="3804740"/>
          </a:xfrm>
          <a:prstGeom prst="rect">
            <a:avLst/>
          </a:prstGeom>
          <a:noFill/>
          <a:ln w="25400">
            <a:solidFill>
              <a:schemeClr val="tx1"/>
            </a:solidFill>
            <a:miter lim="800000"/>
            <a:headEnd/>
            <a:tailEnd/>
          </a:ln>
        </p:spPr>
      </p:pic>
      <p:sp>
        <p:nvSpPr>
          <p:cNvPr id="6" name="Line 5"/>
          <p:cNvSpPr>
            <a:spLocks noChangeShapeType="1"/>
          </p:cNvSpPr>
          <p:nvPr/>
        </p:nvSpPr>
        <p:spPr bwMode="auto">
          <a:xfrm>
            <a:off x="1994291" y="1285875"/>
            <a:ext cx="5155419" cy="3804740"/>
          </a:xfrm>
          <a:prstGeom prst="line">
            <a:avLst/>
          </a:prstGeom>
          <a:noFill/>
          <a:ln w="25400">
            <a:solidFill>
              <a:srgbClr val="FF0000"/>
            </a:solidFill>
            <a:round/>
            <a:headEnd/>
            <a:tailEnd/>
          </a:ln>
        </p:spPr>
        <p:txBody>
          <a:bodyPr/>
          <a:lstStyle/>
          <a:p>
            <a:endParaRPr lang="en-US"/>
          </a:p>
        </p:txBody>
      </p:sp>
      <p:sp>
        <p:nvSpPr>
          <p:cNvPr id="7" name="Line 6"/>
          <p:cNvSpPr>
            <a:spLocks noChangeShapeType="1"/>
          </p:cNvSpPr>
          <p:nvPr/>
        </p:nvSpPr>
        <p:spPr bwMode="auto">
          <a:xfrm flipH="1">
            <a:off x="1994291" y="1285875"/>
            <a:ext cx="5155419" cy="3804740"/>
          </a:xfrm>
          <a:prstGeom prst="line">
            <a:avLst/>
          </a:prstGeom>
          <a:noFill/>
          <a:ln w="25400">
            <a:solidFill>
              <a:srgbClr val="FF0000"/>
            </a:solidFill>
            <a:round/>
            <a:headEnd/>
            <a:tailEnd/>
          </a:ln>
        </p:spPr>
        <p:txBody>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a:stretch>
            <a:fillRect/>
          </a:stretch>
        </p:blipFill>
        <p:spPr bwMode="auto">
          <a:xfrm>
            <a:off x="144463" y="1545187"/>
            <a:ext cx="2722562" cy="2714625"/>
          </a:xfrm>
          <a:prstGeom prst="rect">
            <a:avLst/>
          </a:prstGeom>
          <a:noFill/>
          <a:ln w="25400">
            <a:solidFill>
              <a:schemeClr val="tx1"/>
            </a:solidFill>
            <a:miter lim="800000"/>
            <a:headEnd/>
            <a:tailEnd/>
          </a:ln>
        </p:spPr>
      </p:pic>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West Mountain Radio   Crimper Procedure</a:t>
            </a:r>
            <a:endParaRPr lang="en-US" sz="410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sp>
        <p:nvSpPr>
          <p:cNvPr id="40963" name="Text Box 3"/>
          <p:cNvSpPr txBox="1">
            <a:spLocks noChangeArrowheads="1"/>
          </p:cNvSpPr>
          <p:nvPr/>
        </p:nvSpPr>
        <p:spPr bwMode="auto">
          <a:xfrm>
            <a:off x="672481" y="4299046"/>
            <a:ext cx="7957440" cy="2047164"/>
          </a:xfrm>
          <a:prstGeom prst="rect">
            <a:avLst/>
          </a:prstGeom>
          <a:noFill/>
          <a:ln w="9525">
            <a:noFill/>
            <a:round/>
            <a:headEnd/>
            <a:tailEnd/>
          </a:ln>
          <a:effectLst/>
        </p:spPr>
        <p:txBody>
          <a:bodyPr lIns="0" tIns="36574" rIns="0" bIns="0" anchor="ctr"/>
          <a:lstStyle/>
          <a:p>
            <a:pPr marL="548640" lvl="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Insert contact</a:t>
            </a:r>
          </a:p>
          <a:p>
            <a:pPr marL="548640" lvl="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Insert wire</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Squeeze through each ratchet index, only until the tool opens</a:t>
            </a:r>
          </a:p>
        </p:txBody>
      </p:sp>
      <p:pic>
        <p:nvPicPr>
          <p:cNvPr id="5" name="Picture 5"/>
          <p:cNvPicPr>
            <a:picLocks noChangeAspect="1" noChangeArrowheads="1"/>
          </p:cNvPicPr>
          <p:nvPr/>
        </p:nvPicPr>
        <p:blipFill>
          <a:blip r:embed="rId4" cstate="print"/>
          <a:srcRect/>
          <a:stretch>
            <a:fillRect/>
          </a:stretch>
        </p:blipFill>
        <p:spPr bwMode="auto">
          <a:xfrm>
            <a:off x="2974975" y="1545187"/>
            <a:ext cx="2722563" cy="2714625"/>
          </a:xfrm>
          <a:prstGeom prst="rect">
            <a:avLst/>
          </a:prstGeom>
          <a:noFill/>
          <a:ln w="25400">
            <a:solidFill>
              <a:schemeClr val="tx1"/>
            </a:solidFill>
            <a:miter lim="800000"/>
            <a:headEnd/>
            <a:tailEnd/>
          </a:ln>
        </p:spPr>
      </p:pic>
      <p:pic>
        <p:nvPicPr>
          <p:cNvPr id="6" name="Picture 6"/>
          <p:cNvPicPr>
            <a:picLocks noChangeAspect="1" noChangeArrowheads="1"/>
          </p:cNvPicPr>
          <p:nvPr/>
        </p:nvPicPr>
        <p:blipFill>
          <a:blip r:embed="rId5" cstate="print"/>
          <a:srcRect/>
          <a:stretch>
            <a:fillRect/>
          </a:stretch>
        </p:blipFill>
        <p:spPr bwMode="auto">
          <a:xfrm>
            <a:off x="5819775" y="1545187"/>
            <a:ext cx="3119438" cy="2714625"/>
          </a:xfrm>
          <a:prstGeom prst="rect">
            <a:avLst/>
          </a:prstGeom>
          <a:noFill/>
          <a:ln w="25400">
            <a:solidFill>
              <a:schemeClr val="tx1"/>
            </a:solid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West Mountain Radio   Crimper Procedure</a:t>
            </a:r>
            <a:endParaRPr lang="en-US" sz="410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sp>
        <p:nvSpPr>
          <p:cNvPr id="40963" name="Text Box 3"/>
          <p:cNvSpPr txBox="1">
            <a:spLocks noChangeArrowheads="1"/>
          </p:cNvSpPr>
          <p:nvPr/>
        </p:nvSpPr>
        <p:spPr bwMode="auto">
          <a:xfrm>
            <a:off x="569343" y="1487607"/>
            <a:ext cx="8060578" cy="4858602"/>
          </a:xfrm>
          <a:prstGeom prst="rect">
            <a:avLst/>
          </a:prstGeom>
          <a:noFill/>
          <a:ln w="9525">
            <a:noFill/>
            <a:round/>
            <a:headEnd/>
            <a:tailEnd/>
          </a:ln>
          <a:effectLst/>
        </p:spPr>
        <p:txBody>
          <a:bodyPr lIns="0" tIns="36574" rIns="0" bIns="0" anchor="ctr"/>
          <a:lstStyle/>
          <a:p>
            <a:pPr marL="548640" lvl="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Three crimping dies, marked 15,  					    30, and 45, for the respective 						 contact ampere rating.</a:t>
            </a:r>
          </a:p>
          <a:p>
            <a:pPr marL="548640" lvl="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The contact  holder extends off 						 the other side of the lower jaw.</a:t>
            </a:r>
          </a:p>
          <a:p>
            <a:pPr marL="548640" lvl="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You should first try a dry run by 		 squeezing the handles closed. </a:t>
            </a:r>
          </a:p>
          <a:p>
            <a:pPr marL="548640" lvl="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The ratchet will click at the end 				       of each ratchet index, keep squeezing until the tool opens fully.</a:t>
            </a:r>
          </a:p>
        </p:txBody>
      </p:sp>
      <p:pic>
        <p:nvPicPr>
          <p:cNvPr id="7" name="Picture 4"/>
          <p:cNvPicPr>
            <a:picLocks noChangeAspect="1" noChangeArrowheads="1"/>
          </p:cNvPicPr>
          <p:nvPr/>
        </p:nvPicPr>
        <p:blipFill>
          <a:blip r:embed="rId3" cstate="print"/>
          <a:srcRect/>
          <a:stretch>
            <a:fillRect/>
          </a:stretch>
        </p:blipFill>
        <p:spPr bwMode="auto">
          <a:xfrm>
            <a:off x="6482687" y="2937279"/>
            <a:ext cx="2362057" cy="2355171"/>
          </a:xfrm>
          <a:prstGeom prst="rect">
            <a:avLst/>
          </a:prstGeom>
          <a:noFill/>
          <a:ln w="25400">
            <a:solidFill>
              <a:schemeClr val="tx1"/>
            </a:solidFill>
            <a:miter lim="800000"/>
            <a:headEnd/>
            <a:tailEnd/>
          </a:ln>
        </p:spPr>
      </p:pic>
      <p:pic>
        <p:nvPicPr>
          <p:cNvPr id="8" name="Picture 6" descr="PWRcrimp3995"/>
          <p:cNvPicPr>
            <a:picLocks noChangeAspect="1" noChangeArrowheads="1"/>
          </p:cNvPicPr>
          <p:nvPr/>
        </p:nvPicPr>
        <p:blipFill>
          <a:blip r:embed="rId4" cstate="print"/>
          <a:srcRect/>
          <a:stretch>
            <a:fillRect/>
          </a:stretch>
        </p:blipFill>
        <p:spPr>
          <a:xfrm>
            <a:off x="6455391" y="1591868"/>
            <a:ext cx="2404309" cy="112415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6246935"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Andy Crimp Pro</a:t>
            </a:r>
          </a:p>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Crimping Procedure</a:t>
            </a:r>
            <a:endParaRPr lang="en-US" sz="410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sp>
        <p:nvSpPr>
          <p:cNvPr id="40963" name="Text Box 3"/>
          <p:cNvSpPr txBox="1">
            <a:spLocks noChangeArrowheads="1"/>
          </p:cNvSpPr>
          <p:nvPr/>
        </p:nvSpPr>
        <p:spPr bwMode="auto">
          <a:xfrm>
            <a:off x="672481" y="1514901"/>
            <a:ext cx="6096809" cy="5049671"/>
          </a:xfrm>
          <a:prstGeom prst="rect">
            <a:avLst/>
          </a:prstGeom>
          <a:noFill/>
          <a:ln w="9525">
            <a:noFill/>
            <a:round/>
            <a:headEnd/>
            <a:tailEnd/>
          </a:ln>
          <a:effectLst/>
        </p:spPr>
        <p:txBody>
          <a:bodyPr lIns="0" tIns="36574" rIns="0" bIns="0" anchor="ctr"/>
          <a:lstStyle/>
          <a:p>
            <a:pPr marL="548640" lvl="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When holding the tool in your right hand</a:t>
            </a:r>
            <a:endParaRPr lang="en-US" sz="2400" dirty="0" smtClean="0">
              <a:solidFill>
                <a:srgbClr val="CCCCCC"/>
              </a:solidFill>
              <a:latin typeface="Arial" pitchFamily="34" charset="0"/>
              <a:ea typeface="msmincho" charset="0"/>
              <a:cs typeface="Arial" pitchFamily="34" charset="0"/>
            </a:endParaRP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The numbers appear “upside down”.</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The wire and the back end of the contact will be facing towards you.</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The seam of the 15 and 30 amp contact and the ‘U’ of the 45 amp contact will be facing up. </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The tongue / hook of the contact will be facing down on the other side of the die. </a:t>
            </a:r>
          </a:p>
        </p:txBody>
      </p:sp>
      <p:pic>
        <p:nvPicPr>
          <p:cNvPr id="101378" name="Picture 2"/>
          <p:cNvPicPr>
            <a:picLocks noChangeAspect="1" noChangeArrowheads="1"/>
          </p:cNvPicPr>
          <p:nvPr/>
        </p:nvPicPr>
        <p:blipFill>
          <a:blip r:embed="rId3" cstate="print"/>
          <a:srcRect/>
          <a:stretch>
            <a:fillRect/>
          </a:stretch>
        </p:blipFill>
        <p:spPr bwMode="auto">
          <a:xfrm rot="10800000">
            <a:off x="6786350" y="1020448"/>
            <a:ext cx="2145825" cy="2145825"/>
          </a:xfrm>
          <a:prstGeom prst="rect">
            <a:avLst/>
          </a:prstGeom>
          <a:noFill/>
          <a:ln w="9525">
            <a:noFill/>
            <a:miter lim="800000"/>
            <a:headEnd/>
            <a:tailEnd/>
          </a:ln>
        </p:spPr>
      </p:pic>
      <p:pic>
        <p:nvPicPr>
          <p:cNvPr id="101379" name="Picture 3"/>
          <p:cNvPicPr>
            <a:picLocks noChangeAspect="1" noChangeArrowheads="1"/>
          </p:cNvPicPr>
          <p:nvPr/>
        </p:nvPicPr>
        <p:blipFill>
          <a:blip r:embed="rId4" cstate="print"/>
          <a:srcRect b="23487"/>
          <a:stretch>
            <a:fillRect/>
          </a:stretch>
        </p:blipFill>
        <p:spPr bwMode="auto">
          <a:xfrm>
            <a:off x="6782937" y="3269862"/>
            <a:ext cx="2137012" cy="1602388"/>
          </a:xfrm>
          <a:prstGeom prst="rect">
            <a:avLst/>
          </a:prstGeom>
          <a:noFill/>
          <a:ln w="9525">
            <a:noFill/>
            <a:miter lim="800000"/>
            <a:headEnd/>
            <a:tailEnd/>
          </a:ln>
        </p:spPr>
      </p:pic>
      <p:pic>
        <p:nvPicPr>
          <p:cNvPr id="101380" name="Picture 4"/>
          <p:cNvPicPr>
            <a:picLocks noChangeAspect="1" noChangeArrowheads="1"/>
          </p:cNvPicPr>
          <p:nvPr/>
        </p:nvPicPr>
        <p:blipFill>
          <a:blip r:embed="rId5" cstate="print"/>
          <a:srcRect/>
          <a:stretch>
            <a:fillRect/>
          </a:stretch>
        </p:blipFill>
        <p:spPr bwMode="auto">
          <a:xfrm>
            <a:off x="6769290" y="4964773"/>
            <a:ext cx="2142983" cy="1756748"/>
          </a:xfrm>
          <a:prstGeom prst="rect">
            <a:avLst/>
          </a:prstGeom>
          <a:noFill/>
          <a:ln w="9525">
            <a:noFill/>
            <a:miter lim="800000"/>
            <a:headEnd/>
            <a:tailEnd/>
          </a:ln>
        </p:spPr>
      </p:pic>
      <p:pic>
        <p:nvPicPr>
          <p:cNvPr id="10" name="Picture 2"/>
          <p:cNvPicPr>
            <a:picLocks noChangeAspect="1" noChangeArrowheads="1"/>
          </p:cNvPicPr>
          <p:nvPr/>
        </p:nvPicPr>
        <p:blipFill>
          <a:blip r:embed="rId6" cstate="print"/>
          <a:srcRect/>
          <a:stretch>
            <a:fillRect/>
          </a:stretch>
        </p:blipFill>
        <p:spPr bwMode="auto">
          <a:xfrm>
            <a:off x="6782936" y="177412"/>
            <a:ext cx="2142699" cy="74637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The Abort Lever</a:t>
            </a:r>
          </a:p>
        </p:txBody>
      </p:sp>
      <p:sp>
        <p:nvSpPr>
          <p:cNvPr id="40963" name="Text Box 3"/>
          <p:cNvSpPr txBox="1">
            <a:spLocks noChangeArrowheads="1"/>
          </p:cNvSpPr>
          <p:nvPr/>
        </p:nvSpPr>
        <p:spPr bwMode="auto">
          <a:xfrm>
            <a:off x="672482" y="1059543"/>
            <a:ext cx="4745680" cy="4963885"/>
          </a:xfrm>
          <a:prstGeom prst="rect">
            <a:avLst/>
          </a:prstGeom>
          <a:noFill/>
          <a:ln w="9525">
            <a:noFill/>
            <a:round/>
            <a:headEnd/>
            <a:tailEnd/>
          </a:ln>
          <a:effectLst/>
        </p:spPr>
        <p:txBody>
          <a:bodyPr lIns="0" tIns="36574" rIns="0" bIns="0" anchor="ctr"/>
          <a:lstStyle/>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If for some reason you cannot completely crimp the contact </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Squeeze the handles slightly </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The release lever can be pushed towards the front of the tool</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This will allow the tool to be opened</a:t>
            </a:r>
          </a:p>
        </p:txBody>
      </p:sp>
      <p:pic>
        <p:nvPicPr>
          <p:cNvPr id="100353" name="Picture 1"/>
          <p:cNvPicPr>
            <a:picLocks noChangeAspect="1" noChangeArrowheads="1"/>
          </p:cNvPicPr>
          <p:nvPr/>
        </p:nvPicPr>
        <p:blipFill>
          <a:blip r:embed="rId3" cstate="print"/>
          <a:srcRect/>
          <a:stretch>
            <a:fillRect/>
          </a:stretch>
        </p:blipFill>
        <p:spPr bwMode="auto">
          <a:xfrm>
            <a:off x="5564103" y="2197289"/>
            <a:ext cx="3341487" cy="2845772"/>
          </a:xfrm>
          <a:prstGeom prst="rect">
            <a:avLst/>
          </a:prstGeom>
          <a:noFill/>
          <a:ln w="9525">
            <a:noFill/>
            <a:miter lim="800000"/>
            <a:headEnd/>
            <a:tailEnd/>
          </a:ln>
        </p:spPr>
      </p:pic>
      <p:cxnSp>
        <p:nvCxnSpPr>
          <p:cNvPr id="6" name="Straight Arrow Connector 5"/>
          <p:cNvCxnSpPr/>
          <p:nvPr/>
        </p:nvCxnSpPr>
        <p:spPr>
          <a:xfrm flipH="1">
            <a:off x="7615452" y="3398293"/>
            <a:ext cx="1214649" cy="54591"/>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Should look like this!</a:t>
            </a:r>
            <a:endPar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sp>
        <p:nvSpPr>
          <p:cNvPr id="40963" name="Text Box 3"/>
          <p:cNvSpPr txBox="1">
            <a:spLocks noChangeArrowheads="1"/>
          </p:cNvSpPr>
          <p:nvPr/>
        </p:nvSpPr>
        <p:spPr bwMode="auto">
          <a:xfrm>
            <a:off x="672481" y="1059543"/>
            <a:ext cx="7957440" cy="4963885"/>
          </a:xfrm>
          <a:prstGeom prst="rect">
            <a:avLst/>
          </a:prstGeom>
          <a:noFill/>
          <a:ln w="9525">
            <a:noFill/>
            <a:round/>
            <a:headEnd/>
            <a:tailEnd/>
          </a:ln>
          <a:effectLst/>
        </p:spPr>
        <p:txBody>
          <a:bodyPr lIns="0" tIns="36574" rIns="0" bIns="0" anchor="ctr"/>
          <a:lstStyle/>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1</a:t>
            </a:r>
          </a:p>
        </p:txBody>
      </p:sp>
      <p:pic>
        <p:nvPicPr>
          <p:cNvPr id="4" name="Picture 3" descr="pro_crimp"/>
          <p:cNvPicPr>
            <a:picLocks noChangeAspect="1" noChangeArrowheads="1"/>
          </p:cNvPicPr>
          <p:nvPr/>
        </p:nvPicPr>
        <p:blipFill>
          <a:blip r:embed="rId3" cstate="print">
            <a:extLst>
              <a:ext uri="{28A0092B-C50C-407E-A947-70E740481C1C}">
                <a14:useLocalDpi xmlns:a14="http://schemas.microsoft.com/office/drawing/2010/main" xmlns="" val="0"/>
              </a:ext>
            </a:extLst>
          </a:blip>
          <a:srcRect t="20219" b="6306"/>
          <a:stretch>
            <a:fillRect/>
          </a:stretch>
        </p:blipFill>
        <p:spPr bwMode="auto">
          <a:xfrm>
            <a:off x="742950" y="1332707"/>
            <a:ext cx="7658100" cy="4192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These are acceptable too!</a:t>
            </a:r>
          </a:p>
        </p:txBody>
      </p:sp>
      <p:pic>
        <p:nvPicPr>
          <p:cNvPr id="5" name="Picture 4" descr="ready_to_inser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2437" y="1340106"/>
            <a:ext cx="4579126" cy="4120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544972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These are acceptable too!</a:t>
            </a:r>
          </a:p>
        </p:txBody>
      </p:sp>
      <p:pic>
        <p:nvPicPr>
          <p:cNvPr id="5" name="Picture 4" descr="ready_to_inser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2437" y="1340106"/>
            <a:ext cx="4579126" cy="4120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3"/>
          <p:cNvSpPr txBox="1">
            <a:spLocks noChangeArrowheads="1"/>
          </p:cNvSpPr>
          <p:nvPr/>
        </p:nvSpPr>
        <p:spPr bwMode="auto">
          <a:xfrm>
            <a:off x="672480" y="5256755"/>
            <a:ext cx="7957440" cy="1287526"/>
          </a:xfrm>
          <a:prstGeom prst="rect">
            <a:avLst/>
          </a:prstGeom>
          <a:noFill/>
          <a:ln w="9525">
            <a:noFill/>
            <a:round/>
            <a:headEnd/>
            <a:tailEnd/>
          </a:ln>
          <a:effectLst/>
        </p:spPr>
        <p:txBody>
          <a:bodyPr lIns="0" tIns="36574" rIns="0" bIns="0" anchor="ctr"/>
          <a:lstStyle/>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This is </a:t>
            </a:r>
            <a:r>
              <a:rPr lang="en-US" sz="2900" dirty="0" smtClean="0">
                <a:solidFill>
                  <a:srgbClr val="CCCCCC"/>
                </a:solidFill>
                <a:latin typeface="Arial" pitchFamily="34" charset="0"/>
                <a:ea typeface="msmincho" charset="0"/>
                <a:cs typeface="Arial" pitchFamily="34" charset="0"/>
              </a:rPr>
              <a:t>the </a:t>
            </a:r>
            <a:r>
              <a:rPr lang="en-US" sz="2900" dirty="0">
                <a:solidFill>
                  <a:srgbClr val="CCCCCC"/>
                </a:solidFill>
                <a:latin typeface="Arial" pitchFamily="34" charset="0"/>
                <a:ea typeface="msmincho" charset="0"/>
                <a:cs typeface="Arial" pitchFamily="34" charset="0"/>
              </a:rPr>
              <a:t>correct orientation for insertion into a </a:t>
            </a:r>
            <a:r>
              <a:rPr lang="en-US" sz="2900" dirty="0" smtClean="0">
                <a:solidFill>
                  <a:srgbClr val="CCCCCC"/>
                </a:solidFill>
                <a:latin typeface="Arial" pitchFamily="34" charset="0"/>
                <a:ea typeface="msmincho" charset="0"/>
                <a:cs typeface="Arial" pitchFamily="34" charset="0"/>
              </a:rPr>
              <a:t>standard configuration housing</a:t>
            </a:r>
          </a:p>
        </p:txBody>
      </p:sp>
    </p:spTree>
    <p:extLst>
      <p:ext uri="{BB962C8B-B14F-4D97-AF65-F5344CB8AC3E}">
        <p14:creationId xmlns:p14="http://schemas.microsoft.com/office/powerpoint/2010/main" xmlns="" val="49751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INCORRECT examples</a:t>
            </a:r>
          </a:p>
        </p:txBody>
      </p:sp>
      <p:sp>
        <p:nvSpPr>
          <p:cNvPr id="40963" name="Text Box 3"/>
          <p:cNvSpPr txBox="1">
            <a:spLocks noChangeArrowheads="1"/>
          </p:cNvSpPr>
          <p:nvPr/>
        </p:nvSpPr>
        <p:spPr bwMode="auto">
          <a:xfrm>
            <a:off x="672481" y="1059543"/>
            <a:ext cx="7957440" cy="1465436"/>
          </a:xfrm>
          <a:prstGeom prst="rect">
            <a:avLst/>
          </a:prstGeom>
          <a:noFill/>
          <a:ln w="9525">
            <a:noFill/>
            <a:round/>
            <a:headEnd/>
            <a:tailEnd/>
          </a:ln>
          <a:effectLst/>
        </p:spPr>
        <p:txBody>
          <a:bodyPr lIns="0" tIns="36574" rIns="0" bIns="0" anchor="ctr"/>
          <a:lstStyle/>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Contacts at odd angle.</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Twist them gently to correct orientation.</a:t>
            </a:r>
          </a:p>
        </p:txBody>
      </p:sp>
      <p:pic>
        <p:nvPicPr>
          <p:cNvPr id="4" name="Picture 3" descr="PPpairNGangledN"/>
          <p:cNvPicPr>
            <a:picLocks noChangeAspect="1" noChangeArrowheads="1"/>
          </p:cNvPicPr>
          <p:nvPr/>
        </p:nvPicPr>
        <p:blipFill>
          <a:blip r:embed="rId3" cstate="print">
            <a:extLst>
              <a:ext uri="{28A0092B-C50C-407E-A947-70E740481C1C}">
                <a14:useLocalDpi xmlns:a14="http://schemas.microsoft.com/office/drawing/2010/main" xmlns="" val="0"/>
              </a:ext>
            </a:extLst>
          </a:blip>
          <a:srcRect t="4366" b="26588"/>
          <a:stretch>
            <a:fillRect/>
          </a:stretch>
        </p:blipFill>
        <p:spPr bwMode="auto">
          <a:xfrm>
            <a:off x="919440" y="2524979"/>
            <a:ext cx="7315200" cy="3757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311880" y="2696047"/>
            <a:ext cx="2173857" cy="1169551"/>
          </a:xfrm>
          <a:prstGeom prst="rect">
            <a:avLst/>
          </a:prstGeom>
          <a:solidFill>
            <a:schemeClr val="tx1"/>
          </a:solid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WRONG</a:t>
            </a:r>
            <a:r>
              <a:rPr lang="en-US" sz="1400" dirty="0" smtClean="0">
                <a:solidFill>
                  <a:schemeClr val="bg1"/>
                </a:solidFill>
                <a:latin typeface="Arial" panose="020B0604020202020204" pitchFamily="34" charset="0"/>
                <a:cs typeface="Arial" panose="020B0604020202020204" pitchFamily="34" charset="0"/>
              </a:rPr>
              <a:t>!</a:t>
            </a: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Contacts are at an angle </a:t>
            </a:r>
            <a:r>
              <a:rPr lang="en-US" sz="1400" dirty="0" smtClean="0">
                <a:solidFill>
                  <a:schemeClr val="bg1"/>
                </a:solidFill>
                <a:latin typeface="Arial" panose="020B0604020202020204" pitchFamily="34" charset="0"/>
                <a:cs typeface="Arial" panose="020B0604020202020204" pitchFamily="34" charset="0"/>
              </a:rPr>
              <a:t>and will be difficult or impossible to insert.</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2194139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1371600"/>
            <a:ext cx="8476343" cy="4888738"/>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Manufacturers of transceivers have always recommended direct to battery connections.</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Wiring in this fashion eliminates the extra voltage drop caused by using the chassis as a ground return. </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It also prevents ground loop interference to on-board CPUs, remote sensors, and data buses. </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Fuses must be installed in both leads!</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The negative lead fuse protects the transceiver in the rare case of a negative starter lead failure.</a:t>
            </a:r>
          </a:p>
        </p:txBody>
      </p:sp>
      <p:sp>
        <p:nvSpPr>
          <p:cNvPr id="5" name="Title 4"/>
          <p:cNvSpPr>
            <a:spLocks noGrp="1"/>
          </p:cNvSpPr>
          <p:nvPr>
            <p:ph type="title"/>
          </p:nvPr>
        </p:nvSpPr>
        <p:spPr/>
        <p:txBody>
          <a:bodyPr/>
          <a:lstStyle/>
          <a:p>
            <a:r>
              <a:rPr lang="en-US" dirty="0" smtClean="0"/>
              <a:t>Vehicle Wiring</a:t>
            </a:r>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pairNGbentN"/>
          <p:cNvPicPr>
            <a:picLocks noChangeAspect="1" noChangeArrowheads="1"/>
          </p:cNvPicPr>
          <p:nvPr/>
        </p:nvPicPr>
        <p:blipFill>
          <a:blip r:embed="rId3" cstate="print">
            <a:extLst>
              <a:ext uri="{28A0092B-C50C-407E-A947-70E740481C1C}">
                <a14:useLocalDpi xmlns:a14="http://schemas.microsoft.com/office/drawing/2010/main" xmlns="" val="0"/>
              </a:ext>
            </a:extLst>
          </a:blip>
          <a:srcRect t="15173" b="11990"/>
          <a:stretch>
            <a:fillRect/>
          </a:stretch>
        </p:blipFill>
        <p:spPr bwMode="auto">
          <a:xfrm>
            <a:off x="1071046" y="2602302"/>
            <a:ext cx="7011987"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INCORRECT examples</a:t>
            </a:r>
          </a:p>
        </p:txBody>
      </p:sp>
      <p:sp>
        <p:nvSpPr>
          <p:cNvPr id="40963" name="Text Box 3"/>
          <p:cNvSpPr txBox="1">
            <a:spLocks noChangeArrowheads="1"/>
          </p:cNvSpPr>
          <p:nvPr/>
        </p:nvSpPr>
        <p:spPr bwMode="auto">
          <a:xfrm>
            <a:off x="672481" y="1059543"/>
            <a:ext cx="7957440" cy="1465436"/>
          </a:xfrm>
          <a:prstGeom prst="rect">
            <a:avLst/>
          </a:prstGeom>
          <a:noFill/>
          <a:ln w="9525">
            <a:noFill/>
            <a:round/>
            <a:headEnd/>
            <a:tailEnd/>
          </a:ln>
          <a:effectLst/>
        </p:spPr>
        <p:txBody>
          <a:bodyPr lIns="0" tIns="36574" rIns="0" bIns="0" anchor="ctr"/>
          <a:lstStyle/>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Contact blades bent.</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Gently straighten them up.</a:t>
            </a:r>
          </a:p>
        </p:txBody>
      </p:sp>
      <p:sp>
        <p:nvSpPr>
          <p:cNvPr id="2" name="TextBox 1"/>
          <p:cNvSpPr txBox="1"/>
          <p:nvPr/>
        </p:nvSpPr>
        <p:spPr>
          <a:xfrm>
            <a:off x="2018582" y="4041759"/>
            <a:ext cx="4563373" cy="954107"/>
          </a:xfrm>
          <a:prstGeom prst="rect">
            <a:avLst/>
          </a:prstGeom>
          <a:solidFill>
            <a:schemeClr val="tx1"/>
          </a:solid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WRONG</a:t>
            </a:r>
            <a:r>
              <a:rPr lang="en-US" sz="1400" dirty="0" smtClean="0">
                <a:solidFill>
                  <a:schemeClr val="bg1"/>
                </a:solidFill>
                <a:latin typeface="Arial" panose="020B0604020202020204" pitchFamily="34" charset="0"/>
                <a:cs typeface="Arial" panose="020B0604020202020204" pitchFamily="34" charset="0"/>
              </a:rPr>
              <a:t>!</a:t>
            </a:r>
          </a:p>
          <a:p>
            <a:endParaRPr lang="en-US" sz="1400" dirty="0">
              <a:solidFill>
                <a:schemeClr val="bg1"/>
              </a:solidFill>
              <a:latin typeface="Arial" panose="020B0604020202020204" pitchFamily="34" charset="0"/>
              <a:cs typeface="Arial" panose="020B0604020202020204" pitchFamily="34" charset="0"/>
            </a:endParaRPr>
          </a:p>
          <a:p>
            <a:r>
              <a:rPr lang="en-US" sz="1400" dirty="0" smtClean="0">
                <a:solidFill>
                  <a:schemeClr val="bg1"/>
                </a:solidFill>
                <a:latin typeface="Arial" panose="020B0604020202020204" pitchFamily="34" charset="0"/>
                <a:cs typeface="Arial" panose="020B0604020202020204" pitchFamily="34" charset="0"/>
              </a:rPr>
              <a:t>The contacts blades are bent. The black is bent up and the red down and will be difficult or impossible to insert.</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8744787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pairNGN"/>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5244" b="24292"/>
          <a:stretch/>
        </p:blipFill>
        <p:spPr bwMode="auto">
          <a:xfrm>
            <a:off x="830293" y="2691442"/>
            <a:ext cx="7086600" cy="3724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INCORRECT examples</a:t>
            </a:r>
          </a:p>
        </p:txBody>
      </p:sp>
      <p:sp>
        <p:nvSpPr>
          <p:cNvPr id="40963" name="Text Box 3"/>
          <p:cNvSpPr txBox="1">
            <a:spLocks noChangeArrowheads="1"/>
          </p:cNvSpPr>
          <p:nvPr/>
        </p:nvSpPr>
        <p:spPr bwMode="auto">
          <a:xfrm>
            <a:off x="672481" y="1059543"/>
            <a:ext cx="7957440" cy="1636504"/>
          </a:xfrm>
          <a:prstGeom prst="rect">
            <a:avLst/>
          </a:prstGeom>
          <a:noFill/>
          <a:ln w="9525">
            <a:noFill/>
            <a:round/>
            <a:headEnd/>
            <a:tailEnd/>
          </a:ln>
          <a:effectLst/>
        </p:spPr>
        <p:txBody>
          <a:bodyPr lIns="0" tIns="36574" rIns="0" bIns="0" anchor="ctr"/>
          <a:lstStyle/>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WRONG ORIENTATION!</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Flip wire and gently twist </a:t>
            </a:r>
            <a:r>
              <a:rPr lang="en-US" sz="2900" dirty="0" smtClean="0">
                <a:solidFill>
                  <a:srgbClr val="CCCCCC"/>
                </a:solidFill>
                <a:latin typeface="Arial" pitchFamily="34" charset="0"/>
                <a:ea typeface="msmincho" charset="0"/>
                <a:cs typeface="Arial" pitchFamily="34" charset="0"/>
              </a:rPr>
              <a:t>contact to </a:t>
            </a:r>
            <a:r>
              <a:rPr lang="en-US" sz="2900" dirty="0">
                <a:solidFill>
                  <a:srgbClr val="CCCCCC"/>
                </a:solidFill>
                <a:latin typeface="Arial" pitchFamily="34" charset="0"/>
                <a:ea typeface="msmincho" charset="0"/>
                <a:cs typeface="Arial" pitchFamily="34" charset="0"/>
              </a:rPr>
              <a:t>match </a:t>
            </a:r>
            <a:r>
              <a:rPr lang="en-US" sz="2900" dirty="0" smtClean="0">
                <a:solidFill>
                  <a:srgbClr val="CCCCCC"/>
                </a:solidFill>
                <a:latin typeface="Arial" pitchFamily="34" charset="0"/>
                <a:ea typeface="msmincho" charset="0"/>
                <a:cs typeface="Arial" pitchFamily="34" charset="0"/>
              </a:rPr>
              <a:t>housings. </a:t>
            </a:r>
            <a:endParaRPr lang="en-US" sz="2900" dirty="0">
              <a:solidFill>
                <a:srgbClr val="CCCCCC"/>
              </a:solidFill>
              <a:latin typeface="Arial" pitchFamily="34" charset="0"/>
              <a:ea typeface="msmincho" charset="0"/>
              <a:cs typeface="Arial" pitchFamily="34" charset="0"/>
            </a:endParaRPr>
          </a:p>
        </p:txBody>
      </p:sp>
      <p:sp>
        <p:nvSpPr>
          <p:cNvPr id="2" name="TextBox 1"/>
          <p:cNvSpPr txBox="1"/>
          <p:nvPr/>
        </p:nvSpPr>
        <p:spPr>
          <a:xfrm>
            <a:off x="2311880" y="2696047"/>
            <a:ext cx="2484407" cy="1169551"/>
          </a:xfrm>
          <a:prstGeom prst="rect">
            <a:avLst/>
          </a:prstGeom>
          <a:solidFill>
            <a:schemeClr val="tx1"/>
          </a:solid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WRONG</a:t>
            </a:r>
            <a:r>
              <a:rPr lang="en-US" sz="1400" dirty="0" smtClean="0">
                <a:solidFill>
                  <a:schemeClr val="bg1"/>
                </a:solidFill>
                <a:latin typeface="Arial" panose="020B0604020202020204" pitchFamily="34" charset="0"/>
                <a:cs typeface="Arial" panose="020B0604020202020204" pitchFamily="34" charset="0"/>
              </a:rPr>
              <a:t>!</a:t>
            </a: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Contacts are </a:t>
            </a:r>
            <a:r>
              <a:rPr lang="en-US" sz="1400" dirty="0" smtClean="0">
                <a:solidFill>
                  <a:schemeClr val="bg1"/>
                </a:solidFill>
                <a:latin typeface="Arial" panose="020B0604020202020204" pitchFamily="34" charset="0"/>
                <a:cs typeface="Arial" panose="020B0604020202020204" pitchFamily="34" charset="0"/>
              </a:rPr>
              <a:t>up side down in relation to the housings and the colors are backwards.</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92306673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Px2OKN"/>
          <p:cNvPicPr>
            <a:picLocks noChangeAspect="1" noChangeArrowheads="1"/>
          </p:cNvPicPr>
          <p:nvPr/>
        </p:nvPicPr>
        <p:blipFill>
          <a:blip r:embed="rId3" cstate="print">
            <a:extLst>
              <a:ext uri="{28A0092B-C50C-407E-A947-70E740481C1C}">
                <a14:useLocalDpi xmlns:a14="http://schemas.microsoft.com/office/drawing/2010/main" xmlns="" val="0"/>
              </a:ext>
            </a:extLst>
          </a:blip>
          <a:srcRect t="12061" b="15588"/>
          <a:stretch>
            <a:fillRect/>
          </a:stretch>
        </p:blipFill>
        <p:spPr bwMode="auto">
          <a:xfrm>
            <a:off x="4058777" y="1314486"/>
            <a:ext cx="4724400" cy="2551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CORRECT </a:t>
            </a:r>
            <a:r>
              <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examples</a:t>
            </a:r>
          </a:p>
        </p:txBody>
      </p:sp>
      <p:sp>
        <p:nvSpPr>
          <p:cNvPr id="40963" name="Text Box 3"/>
          <p:cNvSpPr txBox="1">
            <a:spLocks noChangeArrowheads="1"/>
          </p:cNvSpPr>
          <p:nvPr/>
        </p:nvSpPr>
        <p:spPr bwMode="auto">
          <a:xfrm>
            <a:off x="370903" y="1122227"/>
            <a:ext cx="3614847" cy="4124932"/>
          </a:xfrm>
          <a:prstGeom prst="rect">
            <a:avLst/>
          </a:prstGeom>
          <a:noFill/>
          <a:ln w="9525">
            <a:noFill/>
            <a:round/>
            <a:headEnd/>
            <a:tailEnd/>
          </a:ln>
          <a:effectLst/>
        </p:spPr>
        <p:txBody>
          <a:bodyPr lIns="0" tIns="36574" rIns="0" bIns="0" anchor="ctr"/>
          <a:lstStyle/>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Contacts straight</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Contacts correctly aligned</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Contacts correctly polarized</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Ready to insert</a:t>
            </a:r>
          </a:p>
        </p:txBody>
      </p:sp>
      <p:sp>
        <p:nvSpPr>
          <p:cNvPr id="9" name="TextBox 8"/>
          <p:cNvSpPr txBox="1"/>
          <p:nvPr/>
        </p:nvSpPr>
        <p:spPr>
          <a:xfrm>
            <a:off x="4753155" y="2353696"/>
            <a:ext cx="1834550" cy="830997"/>
          </a:xfrm>
          <a:prstGeom prst="rect">
            <a:avLst/>
          </a:prstGeom>
          <a:solidFill>
            <a:schemeClr val="tx1"/>
          </a:solidFill>
        </p:spPr>
        <p:txBody>
          <a:bodyPr wrap="square" rtlCol="0">
            <a:spAutoFit/>
          </a:bodyPr>
          <a:lstStyle/>
          <a:p>
            <a:r>
              <a:rPr lang="en-US" sz="1200" dirty="0" smtClean="0">
                <a:latin typeface="Arial" panose="020B0604020202020204" pitchFamily="34" charset="0"/>
                <a:cs typeface="Arial" panose="020B0604020202020204" pitchFamily="34" charset="0"/>
              </a:rPr>
              <a:t>CORRECT!</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Contacts are </a:t>
            </a:r>
            <a:r>
              <a:rPr lang="en-US" sz="1200" dirty="0" smtClean="0">
                <a:latin typeface="Arial" panose="020B0604020202020204" pitchFamily="34" charset="0"/>
                <a:cs typeface="Arial" panose="020B0604020202020204" pitchFamily="34" charset="0"/>
              </a:rPr>
              <a:t>in proper alignment and ready to push in. Listen for a</a:t>
            </a:r>
            <a:endParaRPr lang="en-US" sz="1200" dirty="0">
              <a:latin typeface="Arial" panose="020B0604020202020204" pitchFamily="34" charset="0"/>
              <a:cs typeface="Arial" panose="020B0604020202020204" pitchFamily="34" charset="0"/>
            </a:endParaRPr>
          </a:p>
        </p:txBody>
      </p:sp>
      <p:pic>
        <p:nvPicPr>
          <p:cNvPr id="8" name="Picture 7" descr="PPpairOKN"/>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791" t="36267" b="19757"/>
          <a:stretch/>
        </p:blipFill>
        <p:spPr bwMode="auto">
          <a:xfrm>
            <a:off x="4058778" y="3865598"/>
            <a:ext cx="4724400" cy="1586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4753155" y="2132546"/>
            <a:ext cx="3105509" cy="830997"/>
          </a:xfrm>
          <a:prstGeom prst="rect">
            <a:avLst/>
          </a:prstGeom>
          <a:solidFill>
            <a:schemeClr val="tx1"/>
          </a:solidFill>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CORRECT!</a:t>
            </a:r>
            <a:endParaRPr lang="en-US" sz="1200" dirty="0">
              <a:solidFill>
                <a:schemeClr val="bg1"/>
              </a:solidFill>
              <a:latin typeface="Arial" panose="020B0604020202020204" pitchFamily="34" charset="0"/>
              <a:cs typeface="Arial" panose="020B0604020202020204" pitchFamily="34" charset="0"/>
            </a:endParaRPr>
          </a:p>
          <a:p>
            <a:r>
              <a:rPr lang="en-US" sz="1200" dirty="0">
                <a:solidFill>
                  <a:schemeClr val="bg1"/>
                </a:solidFill>
                <a:latin typeface="Arial" panose="020B0604020202020204" pitchFamily="34" charset="0"/>
                <a:cs typeface="Arial" panose="020B0604020202020204" pitchFamily="34" charset="0"/>
              </a:rPr>
              <a:t>Contacts are </a:t>
            </a:r>
            <a:r>
              <a:rPr lang="en-US" sz="1200" dirty="0" smtClean="0">
                <a:solidFill>
                  <a:schemeClr val="bg1"/>
                </a:solidFill>
                <a:latin typeface="Arial" panose="020B0604020202020204" pitchFamily="34" charset="0"/>
                <a:cs typeface="Arial" panose="020B0604020202020204" pitchFamily="34" charset="0"/>
              </a:rPr>
              <a:t>in proper alignment and ready to push in. Listen for a click on each one to make sure they are fully inserted.</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1542837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Final </a:t>
            </a:r>
            <a:r>
              <a:rPr lang="en-US" sz="4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Connector Assembly</a:t>
            </a:r>
            <a:endPar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sp>
        <p:nvSpPr>
          <p:cNvPr id="40963" name="Text Box 3"/>
          <p:cNvSpPr txBox="1">
            <a:spLocks noChangeArrowheads="1"/>
          </p:cNvSpPr>
          <p:nvPr/>
        </p:nvSpPr>
        <p:spPr bwMode="auto">
          <a:xfrm>
            <a:off x="672481" y="1059543"/>
            <a:ext cx="7957440" cy="4963885"/>
          </a:xfrm>
          <a:prstGeom prst="rect">
            <a:avLst/>
          </a:prstGeom>
          <a:noFill/>
          <a:ln w="9525">
            <a:noFill/>
            <a:round/>
            <a:headEnd/>
            <a:tailEnd/>
          </a:ln>
          <a:effectLst/>
        </p:spPr>
        <p:txBody>
          <a:bodyPr lIns="0" tIns="36574" rIns="0" bIns="0" anchor="ctr"/>
          <a:lstStyle/>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Insert </a:t>
            </a:r>
            <a:r>
              <a:rPr lang="en-US" sz="2900" dirty="0" smtClean="0">
                <a:solidFill>
                  <a:srgbClr val="CCCCCC"/>
                </a:solidFill>
                <a:latin typeface="Arial" pitchFamily="34" charset="0"/>
                <a:ea typeface="msmincho" charset="0"/>
                <a:cs typeface="Arial" pitchFamily="34" charset="0"/>
              </a:rPr>
              <a:t>contact </a:t>
            </a:r>
            <a:r>
              <a:rPr lang="en-US" sz="2900" dirty="0">
                <a:solidFill>
                  <a:srgbClr val="CCCCCC"/>
                </a:solidFill>
                <a:latin typeface="Arial" pitchFamily="34" charset="0"/>
                <a:ea typeface="msmincho" charset="0"/>
                <a:cs typeface="Arial" pitchFamily="34" charset="0"/>
              </a:rPr>
              <a:t>“curve” </a:t>
            </a:r>
            <a:r>
              <a:rPr lang="en-US" sz="2900" dirty="0" smtClean="0">
                <a:solidFill>
                  <a:srgbClr val="CCCCCC"/>
                </a:solidFill>
                <a:latin typeface="Arial" pitchFamily="34" charset="0"/>
                <a:ea typeface="msmincho" charset="0"/>
                <a:cs typeface="Arial" pitchFamily="34" charset="0"/>
              </a:rPr>
              <a:t>towards </a:t>
            </a:r>
            <a:r>
              <a:rPr lang="en-US" sz="2900" dirty="0">
                <a:solidFill>
                  <a:srgbClr val="CCCCCC"/>
                </a:solidFill>
                <a:latin typeface="Arial" pitchFamily="34" charset="0"/>
                <a:ea typeface="msmincho" charset="0"/>
                <a:cs typeface="Arial" pitchFamily="34" charset="0"/>
              </a:rPr>
              <a:t>the tongue (A).</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Slide straight in until “CLICK” is heard or felt.</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Tug back on </a:t>
            </a:r>
            <a:r>
              <a:rPr lang="en-US" sz="2900" dirty="0" smtClean="0">
                <a:solidFill>
                  <a:srgbClr val="CCCCCC"/>
                </a:solidFill>
                <a:latin typeface="Arial" pitchFamily="34" charset="0"/>
                <a:ea typeface="msmincho" charset="0"/>
                <a:cs typeface="Arial" pitchFamily="34" charset="0"/>
              </a:rPr>
              <a:t>wire to </a:t>
            </a:r>
            <a:r>
              <a:rPr lang="en-US" sz="2900" dirty="0">
                <a:solidFill>
                  <a:srgbClr val="CCCCCC"/>
                </a:solidFill>
                <a:latin typeface="Arial" pitchFamily="34" charset="0"/>
                <a:ea typeface="msmincho" charset="0"/>
                <a:cs typeface="Arial" pitchFamily="34" charset="0"/>
              </a:rPr>
              <a:t>verify lock</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Repeat with other </a:t>
            </a:r>
            <a:r>
              <a:rPr lang="en-US" sz="2900" dirty="0" smtClean="0">
                <a:solidFill>
                  <a:srgbClr val="CCCCCC"/>
                </a:solidFill>
                <a:latin typeface="Arial" pitchFamily="34" charset="0"/>
                <a:ea typeface="msmincho" charset="0"/>
                <a:cs typeface="Arial" pitchFamily="34" charset="0"/>
              </a:rPr>
              <a:t>contact.</a:t>
            </a:r>
            <a:endParaRPr lang="en-US" sz="2900" dirty="0">
              <a:solidFill>
                <a:srgbClr val="CCCCCC"/>
              </a:solidFill>
              <a:latin typeface="Arial" pitchFamily="34" charset="0"/>
              <a:ea typeface="msmincho" charset="0"/>
              <a:cs typeface="Arial" pitchFamily="34" charset="0"/>
            </a:endParaRP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DONE!  One </a:t>
            </a:r>
            <a:r>
              <a:rPr lang="en-US" sz="2900" dirty="0" err="1" smtClean="0">
                <a:solidFill>
                  <a:srgbClr val="CCCCCC"/>
                </a:solidFill>
                <a:latin typeface="Arial" pitchFamily="34" charset="0"/>
                <a:ea typeface="msmincho" charset="0"/>
                <a:cs typeface="Arial" pitchFamily="34" charset="0"/>
              </a:rPr>
              <a:t>Powerpole</a:t>
            </a:r>
            <a:r>
              <a:rPr lang="en-US" sz="2900" dirty="0" smtClean="0">
                <a:solidFill>
                  <a:srgbClr val="CCCCCC"/>
                </a:solidFill>
                <a:latin typeface="Arial" pitchFamily="34" charset="0"/>
                <a:ea typeface="msmincho" charset="0"/>
                <a:cs typeface="Arial" pitchFamily="34" charset="0"/>
              </a:rPr>
              <a:t> </a:t>
            </a:r>
            <a:r>
              <a:rPr lang="en-US" sz="2900" dirty="0">
                <a:solidFill>
                  <a:srgbClr val="CCCCCC"/>
                </a:solidFill>
                <a:latin typeface="Arial" pitchFamily="34" charset="0"/>
                <a:ea typeface="msmincho" charset="0"/>
                <a:cs typeface="Arial" pitchFamily="34" charset="0"/>
              </a:rPr>
              <a:t>completed!</a:t>
            </a:r>
          </a:p>
        </p:txBody>
      </p:sp>
    </p:spTree>
    <p:extLst>
      <p:ext uri="{BB962C8B-B14F-4D97-AF65-F5344CB8AC3E}">
        <p14:creationId xmlns:p14="http://schemas.microsoft.com/office/powerpoint/2010/main" xmlns="" val="10330987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PcutawayN"/>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8072" b="21794"/>
          <a:stretch/>
        </p:blipFill>
        <p:spPr bwMode="auto">
          <a:xfrm>
            <a:off x="1562100" y="2485504"/>
            <a:ext cx="6019800" cy="3441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2" name="Text Box 2"/>
          <p:cNvSpPr txBox="1">
            <a:spLocks noChangeArrowheads="1"/>
          </p:cNvSpPr>
          <p:nvPr/>
        </p:nvSpPr>
        <p:spPr bwMode="auto">
          <a:xfrm>
            <a:off x="672480" y="256346"/>
            <a:ext cx="7809120" cy="1431137"/>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Cutaway showing contactor locked into connector</a:t>
            </a:r>
          </a:p>
        </p:txBody>
      </p:sp>
      <p:sp>
        <p:nvSpPr>
          <p:cNvPr id="2" name="TextBox 1"/>
          <p:cNvSpPr txBox="1"/>
          <p:nvPr/>
        </p:nvSpPr>
        <p:spPr>
          <a:xfrm>
            <a:off x="2493818" y="2516612"/>
            <a:ext cx="3591098" cy="1384995"/>
          </a:xfrm>
          <a:prstGeom prst="rect">
            <a:avLst/>
          </a:prstGeom>
          <a:solidFill>
            <a:schemeClr val="tx1"/>
          </a:solidFill>
        </p:spPr>
        <p:txBody>
          <a:bodyPr wrap="square" rtlCol="0">
            <a:spAutoFit/>
          </a:bodyPr>
          <a:lstStyle/>
          <a:p>
            <a:r>
              <a:rPr lang="en-US" sz="1400" dirty="0" smtClean="0">
                <a:solidFill>
                  <a:schemeClr val="bg1"/>
                </a:solidFill>
                <a:latin typeface="Arial" panose="020B0604020202020204" pitchFamily="34" charset="0"/>
                <a:cs typeface="Arial" panose="020B0604020202020204" pitchFamily="34" charset="0"/>
              </a:rPr>
              <a:t>Cutaway view of </a:t>
            </a:r>
            <a:r>
              <a:rPr lang="en-US" sz="1400" dirty="0" err="1" smtClean="0">
                <a:solidFill>
                  <a:schemeClr val="bg1"/>
                </a:solidFill>
                <a:latin typeface="Arial" panose="020B0604020202020204" pitchFamily="34" charset="0"/>
                <a:cs typeface="Arial" panose="020B0604020202020204" pitchFamily="34" charset="0"/>
              </a:rPr>
              <a:t>Powerpole</a:t>
            </a:r>
            <a:r>
              <a:rPr lang="en-US" sz="1400" dirty="0" smtClean="0">
                <a:solidFill>
                  <a:schemeClr val="bg1"/>
                </a:solidFill>
                <a:latin typeface="Arial" panose="020B0604020202020204" pitchFamily="34" charset="0"/>
                <a:cs typeface="Arial" panose="020B0604020202020204" pitchFamily="34" charset="0"/>
              </a:rPr>
              <a:t> connector.</a:t>
            </a:r>
          </a:p>
          <a:p>
            <a:endParaRPr lang="en-US" sz="1400" dirty="0">
              <a:solidFill>
                <a:schemeClr val="bg1"/>
              </a:solidFill>
              <a:latin typeface="Arial" panose="020B0604020202020204" pitchFamily="34" charset="0"/>
              <a:cs typeface="Arial" panose="020B0604020202020204" pitchFamily="34" charset="0"/>
            </a:endParaRPr>
          </a:p>
          <a:p>
            <a:r>
              <a:rPr lang="en-US" sz="1400" dirty="0" smtClean="0">
                <a:solidFill>
                  <a:schemeClr val="bg1"/>
                </a:solidFill>
                <a:latin typeface="Arial" panose="020B0604020202020204" pitchFamily="34" charset="0"/>
                <a:cs typeface="Arial" panose="020B0604020202020204" pitchFamily="34" charset="0"/>
              </a:rPr>
              <a:t>Note that the contact must fit through the gap between the housing and the spring, and that the contact is snapped over the end of the spring.</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5158618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6"/>
            <a:ext cx="7809120" cy="6343959"/>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OOPS! </a:t>
            </a:r>
            <a:endParaRPr lang="en-US" sz="4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 </a:t>
            </a:r>
          </a:p>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I </a:t>
            </a:r>
            <a:r>
              <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goofed up, or I need to remove the wire/conductor.  </a:t>
            </a:r>
            <a:endParaRPr lang="en-US" sz="4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What </a:t>
            </a:r>
            <a:r>
              <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do I do?</a:t>
            </a:r>
          </a:p>
        </p:txBody>
      </p:sp>
    </p:spTree>
    <p:extLst>
      <p:ext uri="{BB962C8B-B14F-4D97-AF65-F5344CB8AC3E}">
        <p14:creationId xmlns:p14="http://schemas.microsoft.com/office/powerpoint/2010/main" xmlns="" val="22194720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6"/>
            <a:ext cx="7809120" cy="1098629"/>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36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Contact Removal</a:t>
            </a:r>
            <a:endParaRPr lang="en-US" sz="36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sp>
        <p:nvSpPr>
          <p:cNvPr id="40963" name="Text Box 3"/>
          <p:cNvSpPr txBox="1">
            <a:spLocks noChangeArrowheads="1"/>
          </p:cNvSpPr>
          <p:nvPr/>
        </p:nvSpPr>
        <p:spPr bwMode="auto">
          <a:xfrm>
            <a:off x="672481" y="1059543"/>
            <a:ext cx="7957440" cy="5416072"/>
          </a:xfrm>
          <a:prstGeom prst="rect">
            <a:avLst/>
          </a:prstGeom>
          <a:noFill/>
          <a:ln w="9525">
            <a:noFill/>
            <a:round/>
            <a:headEnd/>
            <a:tailEnd/>
          </a:ln>
          <a:effectLst/>
        </p:spPr>
        <p:txBody>
          <a:bodyPr lIns="0" tIns="36574" rIns="0" bIns="0" anchor="ctr"/>
          <a:lstStyle/>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A special APP tool is available to help remove the </a:t>
            </a:r>
            <a:r>
              <a:rPr lang="en-US" sz="2900" dirty="0" smtClean="0">
                <a:solidFill>
                  <a:srgbClr val="CCCCCC"/>
                </a:solidFill>
                <a:latin typeface="Arial" pitchFamily="34" charset="0"/>
                <a:ea typeface="msmincho" charset="0"/>
                <a:cs typeface="Arial" pitchFamily="34" charset="0"/>
              </a:rPr>
              <a:t>contact </a:t>
            </a:r>
            <a:r>
              <a:rPr lang="en-US" sz="2900" dirty="0">
                <a:solidFill>
                  <a:srgbClr val="CCCCCC"/>
                </a:solidFill>
                <a:latin typeface="Arial" pitchFamily="34" charset="0"/>
                <a:ea typeface="msmincho" charset="0"/>
                <a:cs typeface="Arial" pitchFamily="34" charset="0"/>
              </a:rPr>
              <a:t>from the shell.</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BUT, </a:t>
            </a:r>
            <a:r>
              <a:rPr lang="en-US" sz="2900" dirty="0" smtClean="0">
                <a:solidFill>
                  <a:srgbClr val="CCCCCC"/>
                </a:solidFill>
                <a:latin typeface="Arial" pitchFamily="34" charset="0"/>
                <a:ea typeface="msmincho" charset="0"/>
                <a:cs typeface="Arial" pitchFamily="34" charset="0"/>
              </a:rPr>
              <a:t>a </a:t>
            </a:r>
            <a:r>
              <a:rPr lang="en-US" sz="2900" dirty="0">
                <a:solidFill>
                  <a:srgbClr val="CCCCCC"/>
                </a:solidFill>
                <a:latin typeface="Arial" pitchFamily="34" charset="0"/>
                <a:ea typeface="msmincho" charset="0"/>
                <a:cs typeface="Arial" pitchFamily="34" charset="0"/>
              </a:rPr>
              <a:t>jewelers flat blade </a:t>
            </a:r>
            <a:r>
              <a:rPr lang="en-US" sz="2900" dirty="0" smtClean="0">
                <a:solidFill>
                  <a:srgbClr val="CCCCCC"/>
                </a:solidFill>
                <a:latin typeface="Arial" pitchFamily="34" charset="0"/>
                <a:ea typeface="msmincho" charset="0"/>
                <a:cs typeface="Arial" pitchFamily="34" charset="0"/>
              </a:rPr>
              <a:t>screwdriver or hobby knife is </a:t>
            </a:r>
            <a:r>
              <a:rPr lang="en-US" sz="2900" dirty="0">
                <a:solidFill>
                  <a:srgbClr val="CCCCCC"/>
                </a:solidFill>
                <a:latin typeface="Arial" pitchFamily="34" charset="0"/>
                <a:ea typeface="msmincho" charset="0"/>
                <a:cs typeface="Arial" pitchFamily="34" charset="0"/>
              </a:rPr>
              <a:t>also probably available in your tool box that will do the same thing!</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Procedure is to put the blade just under the contactor curve and lift up while pulling on the conductor.  When the curve is clear, the conductor will pull right out.</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a:t>
            </a:r>
            <a:r>
              <a:rPr lang="en-US" sz="2900" dirty="0" smtClean="0">
                <a:solidFill>
                  <a:srgbClr val="CCCCCC"/>
                </a:solidFill>
                <a:latin typeface="Arial" pitchFamily="34" charset="0"/>
                <a:ea typeface="msmincho" charset="0"/>
                <a:cs typeface="Arial" pitchFamily="34" charset="0"/>
              </a:rPr>
              <a:t>Kind of </a:t>
            </a:r>
            <a:r>
              <a:rPr lang="en-US" sz="2900" dirty="0">
                <a:solidFill>
                  <a:srgbClr val="CCCCCC"/>
                </a:solidFill>
                <a:latin typeface="Arial" pitchFamily="34" charset="0"/>
                <a:ea typeface="msmincho" charset="0"/>
                <a:cs typeface="Arial" pitchFamily="34" charset="0"/>
              </a:rPr>
              <a:t>clunky first time you do it but it does work!)</a:t>
            </a:r>
          </a:p>
        </p:txBody>
      </p:sp>
    </p:spTree>
    <p:extLst>
      <p:ext uri="{BB962C8B-B14F-4D97-AF65-F5344CB8AC3E}">
        <p14:creationId xmlns:p14="http://schemas.microsoft.com/office/powerpoint/2010/main" xmlns="" val="22220160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PcutawayN"/>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8072" b="21794"/>
          <a:stretch/>
        </p:blipFill>
        <p:spPr bwMode="auto">
          <a:xfrm rot="10800000">
            <a:off x="1562100" y="2053242"/>
            <a:ext cx="6019800" cy="3441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2" name="Text Box 2"/>
          <p:cNvSpPr txBox="1">
            <a:spLocks noChangeArrowheads="1"/>
          </p:cNvSpPr>
          <p:nvPr/>
        </p:nvSpPr>
        <p:spPr bwMode="auto">
          <a:xfrm>
            <a:off x="672480" y="256346"/>
            <a:ext cx="7809120" cy="1431137"/>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Contact Removal</a:t>
            </a:r>
          </a:p>
        </p:txBody>
      </p:sp>
      <p:sp>
        <p:nvSpPr>
          <p:cNvPr id="2" name="TextBox 1"/>
          <p:cNvSpPr txBox="1"/>
          <p:nvPr/>
        </p:nvSpPr>
        <p:spPr>
          <a:xfrm>
            <a:off x="2894734" y="3896524"/>
            <a:ext cx="3591098" cy="1384995"/>
          </a:xfrm>
          <a:prstGeom prst="rect">
            <a:avLst/>
          </a:prstGeom>
          <a:solidFill>
            <a:schemeClr val="tx1"/>
          </a:solidFill>
        </p:spPr>
        <p:txBody>
          <a:bodyPr wrap="square" rtlCol="0">
            <a:spAutoFit/>
          </a:bodyPr>
          <a:lstStyle/>
          <a:p>
            <a:r>
              <a:rPr lang="en-US" sz="1400" dirty="0" smtClean="0">
                <a:solidFill>
                  <a:schemeClr val="bg1"/>
                </a:solidFill>
                <a:latin typeface="Arial" panose="020B0604020202020204" pitchFamily="34" charset="0"/>
                <a:cs typeface="Arial" panose="020B0604020202020204" pitchFamily="34" charset="0"/>
              </a:rPr>
              <a:t>Cutaway view of </a:t>
            </a:r>
            <a:r>
              <a:rPr lang="en-US" sz="1400" dirty="0" err="1" smtClean="0">
                <a:solidFill>
                  <a:schemeClr val="bg1"/>
                </a:solidFill>
                <a:latin typeface="Arial" panose="020B0604020202020204" pitchFamily="34" charset="0"/>
                <a:cs typeface="Arial" panose="020B0604020202020204" pitchFamily="34" charset="0"/>
              </a:rPr>
              <a:t>Powerpole</a:t>
            </a:r>
            <a:r>
              <a:rPr lang="en-US" sz="1400" dirty="0" smtClean="0">
                <a:solidFill>
                  <a:schemeClr val="bg1"/>
                </a:solidFill>
                <a:latin typeface="Arial" panose="020B0604020202020204" pitchFamily="34" charset="0"/>
                <a:cs typeface="Arial" panose="020B0604020202020204" pitchFamily="34" charset="0"/>
              </a:rPr>
              <a:t> connector.</a:t>
            </a:r>
          </a:p>
          <a:p>
            <a:endParaRPr lang="en-US" sz="1400" dirty="0">
              <a:solidFill>
                <a:schemeClr val="bg1"/>
              </a:solidFill>
              <a:latin typeface="Arial" panose="020B0604020202020204" pitchFamily="34" charset="0"/>
              <a:cs typeface="Arial" panose="020B0604020202020204" pitchFamily="34" charset="0"/>
            </a:endParaRPr>
          </a:p>
          <a:p>
            <a:r>
              <a:rPr lang="en-US" sz="1400" dirty="0" smtClean="0">
                <a:solidFill>
                  <a:schemeClr val="bg1"/>
                </a:solidFill>
                <a:latin typeface="Arial" panose="020B0604020202020204" pitchFamily="34" charset="0"/>
                <a:cs typeface="Arial" panose="020B0604020202020204" pitchFamily="34" charset="0"/>
              </a:rPr>
              <a:t>Note that the contact must fit through the gap between the housing and the spring, and that the contact is snapped over the end of the spring.</a:t>
            </a:r>
            <a:endParaRPr lang="en-US" sz="1400" dirty="0">
              <a:solidFill>
                <a:schemeClr val="bg1"/>
              </a:solidFill>
              <a:latin typeface="Arial" panose="020B0604020202020204" pitchFamily="34" charset="0"/>
              <a:cs typeface="Arial" panose="020B0604020202020204" pitchFamily="34" charset="0"/>
            </a:endParaRPr>
          </a:p>
        </p:txBody>
      </p:sp>
      <p:cxnSp>
        <p:nvCxnSpPr>
          <p:cNvPr id="8" name="Straight Arrow Connector 7"/>
          <p:cNvCxnSpPr/>
          <p:nvPr/>
        </p:nvCxnSpPr>
        <p:spPr>
          <a:xfrm flipH="1">
            <a:off x="5752408" y="2626822"/>
            <a:ext cx="407323" cy="39069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117146" y="2925401"/>
            <a:ext cx="650298" cy="41880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176357" y="2413627"/>
            <a:ext cx="1110095" cy="307777"/>
          </a:xfrm>
          <a:prstGeom prst="rect">
            <a:avLst/>
          </a:prstGeom>
          <a:solidFill>
            <a:schemeClr val="tx1"/>
          </a:solidFill>
        </p:spPr>
        <p:txBody>
          <a:bodyPr wrap="square" rtlCol="0">
            <a:spAutoFit/>
          </a:bodyPr>
          <a:lstStyle/>
          <a:p>
            <a:r>
              <a:rPr lang="en-US" sz="1400" dirty="0" smtClean="0">
                <a:solidFill>
                  <a:schemeClr val="bg1"/>
                </a:solidFill>
                <a:latin typeface="Arial" panose="020B0604020202020204" pitchFamily="34" charset="0"/>
                <a:cs typeface="Arial" panose="020B0604020202020204" pitchFamily="34" charset="0"/>
              </a:rPr>
              <a:t>Pull on this!</a:t>
            </a:r>
            <a:endParaRPr lang="en-US" sz="1400"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1562099" y="2513218"/>
            <a:ext cx="1110095" cy="307777"/>
          </a:xfrm>
          <a:prstGeom prst="rect">
            <a:avLst/>
          </a:prstGeom>
          <a:solidFill>
            <a:schemeClr val="tx1"/>
          </a:solidFill>
        </p:spPr>
        <p:txBody>
          <a:bodyPr wrap="square" rtlCol="0">
            <a:spAutoFit/>
          </a:bodyPr>
          <a:lstStyle/>
          <a:p>
            <a:r>
              <a:rPr lang="en-US" sz="1400" dirty="0" smtClean="0">
                <a:solidFill>
                  <a:schemeClr val="bg1"/>
                </a:solidFill>
                <a:latin typeface="Arial" panose="020B0604020202020204" pitchFamily="34" charset="0"/>
                <a:cs typeface="Arial" panose="020B0604020202020204" pitchFamily="34" charset="0"/>
              </a:rPr>
              <a:t>Lift this up!</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3628442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Retention Options</a:t>
            </a:r>
            <a:endPar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pic>
        <p:nvPicPr>
          <p:cNvPr id="5" name="Picture 4" descr="\\Occserver\rodgers\GX620docs\My Pictures\pp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3825" y="1305098"/>
            <a:ext cx="3402676" cy="2552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74522" y="2834639"/>
            <a:ext cx="3939887" cy="354589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123776" y="4277763"/>
            <a:ext cx="2102774" cy="2102774"/>
          </a:xfrm>
          <a:prstGeom prst="rect">
            <a:avLst/>
          </a:prstGeom>
        </p:spPr>
      </p:pic>
    </p:spTree>
    <p:extLst>
      <p:ext uri="{BB962C8B-B14F-4D97-AF65-F5344CB8AC3E}">
        <p14:creationId xmlns:p14="http://schemas.microsoft.com/office/powerpoint/2010/main" xmlns="" val="36683701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1371600"/>
            <a:ext cx="8476343" cy="4888738"/>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400" dirty="0">
              <a:solidFill>
                <a:srgbClr val="CCCCCC"/>
              </a:solidFill>
              <a:latin typeface="Arial" pitchFamily="34" charset="0"/>
              <a:ea typeface="msmincho" charset="0"/>
              <a:cs typeface="Arial" pitchFamily="34" charset="0"/>
            </a:endParaRPr>
          </a:p>
        </p:txBody>
      </p:sp>
      <p:sp>
        <p:nvSpPr>
          <p:cNvPr id="7" name="Text Box 2"/>
          <p:cNvSpPr txBox="1">
            <a:spLocks noChangeArrowheads="1"/>
          </p:cNvSpPr>
          <p:nvPr/>
        </p:nvSpPr>
        <p:spPr bwMode="auto">
          <a:xfrm>
            <a:off x="672480" y="256346"/>
            <a:ext cx="7809120" cy="1298133"/>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err="1">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Powerpole</a:t>
            </a:r>
            <a:r>
              <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 Mounting Wing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48650" y="1515290"/>
            <a:ext cx="3152947" cy="203310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35279" y="2116184"/>
            <a:ext cx="4855345" cy="388427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368834" y="4101737"/>
            <a:ext cx="3190925" cy="2085104"/>
          </a:xfrm>
          <a:prstGeom prst="rect">
            <a:avLst/>
          </a:prstGeom>
        </p:spPr>
      </p:pic>
    </p:spTree>
    <p:extLst>
      <p:ext uri="{BB962C8B-B14F-4D97-AF65-F5344CB8AC3E}">
        <p14:creationId xmlns:p14="http://schemas.microsoft.com/office/powerpoint/2010/main" xmlns="" val="1376455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Vehicle Wiring</a:t>
            </a:r>
            <a:endParaRPr lang="en-US" dirty="0"/>
          </a:p>
        </p:txBody>
      </p:sp>
      <p:pic>
        <p:nvPicPr>
          <p:cNvPr id="4" name="Picture 3" descr="20160107_192810.jpg"/>
          <p:cNvPicPr>
            <a:picLocks noChangeAspect="1"/>
          </p:cNvPicPr>
          <p:nvPr/>
        </p:nvPicPr>
        <p:blipFill>
          <a:blip r:embed="rId3" cstate="print"/>
          <a:srcRect l="15000" t="14310" r="27727"/>
          <a:stretch>
            <a:fillRect/>
          </a:stretch>
        </p:blipFill>
        <p:spPr>
          <a:xfrm>
            <a:off x="1468585" y="1336753"/>
            <a:ext cx="6151418" cy="517703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20160107_194158_resized.jpg"/>
          <p:cNvPicPr>
            <a:picLocks noChangeAspect="1"/>
          </p:cNvPicPr>
          <p:nvPr/>
        </p:nvPicPr>
        <p:blipFill>
          <a:blip r:embed="rId3" cstate="print"/>
          <a:srcRect l="37727" t="39627" r="31212" b="25616"/>
          <a:stretch>
            <a:fillRect/>
          </a:stretch>
        </p:blipFill>
        <p:spPr>
          <a:xfrm>
            <a:off x="360218" y="1219198"/>
            <a:ext cx="4227249" cy="2660073"/>
          </a:xfrm>
          <a:prstGeom prst="rect">
            <a:avLst/>
          </a:prstGeom>
        </p:spPr>
      </p:pic>
      <p:sp>
        <p:nvSpPr>
          <p:cNvPr id="38915" name="Text Box 3"/>
          <p:cNvSpPr txBox="1">
            <a:spLocks noChangeArrowheads="1"/>
          </p:cNvSpPr>
          <p:nvPr/>
        </p:nvSpPr>
        <p:spPr bwMode="auto">
          <a:xfrm>
            <a:off x="348342" y="1371600"/>
            <a:ext cx="8476343" cy="4888738"/>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400" dirty="0">
              <a:solidFill>
                <a:srgbClr val="CCCCCC"/>
              </a:solidFill>
              <a:latin typeface="Arial" pitchFamily="34" charset="0"/>
              <a:ea typeface="msmincho" charset="0"/>
              <a:cs typeface="Arial" pitchFamily="34" charset="0"/>
            </a:endParaRPr>
          </a:p>
        </p:txBody>
      </p:sp>
      <p:sp>
        <p:nvSpPr>
          <p:cNvPr id="7" name="Text Box 2"/>
          <p:cNvSpPr txBox="1">
            <a:spLocks noChangeArrowheads="1"/>
          </p:cNvSpPr>
          <p:nvPr/>
        </p:nvSpPr>
        <p:spPr bwMode="auto">
          <a:xfrm>
            <a:off x="672480" y="256347"/>
            <a:ext cx="7809120" cy="98939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Mounting Options</a:t>
            </a:r>
            <a:endPar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14784" y="4896797"/>
            <a:ext cx="2773007" cy="173073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051678" y="4605153"/>
            <a:ext cx="2773007" cy="202238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873520" y="1218026"/>
            <a:ext cx="3951165" cy="2336638"/>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368239" y="3708238"/>
            <a:ext cx="2497773" cy="3010247"/>
          </a:xfrm>
          <a:prstGeom prst="rect">
            <a:avLst/>
          </a:prstGeom>
        </p:spPr>
      </p:pic>
    </p:spTree>
    <p:extLst>
      <p:ext uri="{BB962C8B-B14F-4D97-AF65-F5344CB8AC3E}">
        <p14:creationId xmlns:p14="http://schemas.microsoft.com/office/powerpoint/2010/main" xmlns="" val="14019822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1371600"/>
            <a:ext cx="8476343" cy="4888738"/>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400" dirty="0">
              <a:solidFill>
                <a:srgbClr val="CCCCCC"/>
              </a:solidFill>
              <a:latin typeface="Arial" pitchFamily="34" charset="0"/>
              <a:ea typeface="msmincho" charset="0"/>
              <a:cs typeface="Arial" pitchFamily="34" charset="0"/>
            </a:endParaRPr>
          </a:p>
        </p:txBody>
      </p:sp>
      <p:sp>
        <p:nvSpPr>
          <p:cNvPr id="7" name="Text Box 2"/>
          <p:cNvSpPr txBox="1">
            <a:spLocks noChangeArrowheads="1"/>
          </p:cNvSpPr>
          <p:nvPr/>
        </p:nvSpPr>
        <p:spPr bwMode="auto">
          <a:xfrm>
            <a:off x="672480" y="256346"/>
            <a:ext cx="7809120" cy="1298133"/>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Moisture Proof Splash Boot</a:t>
            </a: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09750" y="2162175"/>
            <a:ext cx="5524500" cy="2533650"/>
          </a:xfrm>
          <a:prstGeom prst="rect">
            <a:avLst/>
          </a:prstGeom>
        </p:spPr>
      </p:pic>
    </p:spTree>
    <p:extLst>
      <p:ext uri="{BB962C8B-B14F-4D97-AF65-F5344CB8AC3E}">
        <p14:creationId xmlns:p14="http://schemas.microsoft.com/office/powerpoint/2010/main" xmlns="" val="294064906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1371600"/>
            <a:ext cx="8476343" cy="4888738"/>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400" dirty="0">
              <a:solidFill>
                <a:srgbClr val="CCCCCC"/>
              </a:solidFill>
              <a:latin typeface="Arial" pitchFamily="34" charset="0"/>
              <a:ea typeface="msmincho" charset="0"/>
              <a:cs typeface="Arial" pitchFamily="34" charset="0"/>
            </a:endParaRPr>
          </a:p>
        </p:txBody>
      </p:sp>
      <p:sp>
        <p:nvSpPr>
          <p:cNvPr id="7" name="Text Box 2"/>
          <p:cNvSpPr txBox="1">
            <a:spLocks noChangeArrowheads="1"/>
          </p:cNvSpPr>
          <p:nvPr/>
        </p:nvSpPr>
        <p:spPr bwMode="auto">
          <a:xfrm>
            <a:off x="672480" y="256346"/>
            <a:ext cx="7809120" cy="1298133"/>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BLOK-LOK</a:t>
            </a:r>
            <a:endPar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pic>
        <p:nvPicPr>
          <p:cNvPr id="2" name="Picture 1"/>
          <p:cNvPicPr>
            <a:picLocks noChangeAspect="1"/>
          </p:cNvPicPr>
          <p:nvPr/>
        </p:nvPicPr>
        <p:blipFill>
          <a:blip r:embed="rId3" cstate="print"/>
          <a:stretch>
            <a:fillRect/>
          </a:stretch>
        </p:blipFill>
        <p:spPr>
          <a:xfrm>
            <a:off x="5371595" y="3050771"/>
            <a:ext cx="2951243" cy="171767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96706" y="1993149"/>
            <a:ext cx="3967595" cy="3351934"/>
          </a:xfrm>
          <a:prstGeom prst="rect">
            <a:avLst/>
          </a:prstGeom>
        </p:spPr>
      </p:pic>
    </p:spTree>
    <p:extLst>
      <p:ext uri="{BB962C8B-B14F-4D97-AF65-F5344CB8AC3E}">
        <p14:creationId xmlns:p14="http://schemas.microsoft.com/office/powerpoint/2010/main" xmlns="" val="215981592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1371600"/>
            <a:ext cx="8476343" cy="4888738"/>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400" dirty="0">
              <a:solidFill>
                <a:srgbClr val="CCCCCC"/>
              </a:solidFill>
              <a:latin typeface="Arial" pitchFamily="34" charset="0"/>
              <a:ea typeface="msmincho" charset="0"/>
              <a:cs typeface="Arial" pitchFamily="34" charset="0"/>
            </a:endParaRPr>
          </a:p>
        </p:txBody>
      </p:sp>
      <p:pic>
        <p:nvPicPr>
          <p:cNvPr id="25602" name="Picture 2" descr="http://ecx.images-amazon.com/images/I/41xVMXdQpDL.jpg"/>
          <p:cNvPicPr>
            <a:picLocks noChangeAspect="1" noChangeArrowheads="1"/>
          </p:cNvPicPr>
          <p:nvPr/>
        </p:nvPicPr>
        <p:blipFill>
          <a:blip r:embed="rId3" cstate="print"/>
          <a:srcRect/>
          <a:stretch>
            <a:fillRect/>
          </a:stretch>
        </p:blipFill>
        <p:spPr bwMode="auto">
          <a:xfrm>
            <a:off x="532946" y="1837191"/>
            <a:ext cx="3438525" cy="3438526"/>
          </a:xfrm>
          <a:prstGeom prst="rect">
            <a:avLst/>
          </a:prstGeom>
          <a:noFill/>
        </p:spPr>
      </p:pic>
      <p:sp>
        <p:nvSpPr>
          <p:cNvPr id="7"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More Options!</a:t>
            </a:r>
            <a:endPar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06945" y="3815969"/>
            <a:ext cx="4417740" cy="267741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146352" y="1402707"/>
            <a:ext cx="3335248" cy="2231166"/>
          </a:xfrm>
          <a:prstGeom prst="rect">
            <a:avLst/>
          </a:prstGeom>
        </p:spPr>
      </p:pic>
    </p:spTree>
    <p:extLst>
      <p:ext uri="{BB962C8B-B14F-4D97-AF65-F5344CB8AC3E}">
        <p14:creationId xmlns:p14="http://schemas.microsoft.com/office/powerpoint/2010/main" xmlns="" val="25696778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672481" y="0"/>
            <a:ext cx="7957440" cy="6857999"/>
          </a:xfrm>
          <a:prstGeom prst="rect">
            <a:avLst/>
          </a:prstGeom>
          <a:noFill/>
          <a:ln w="9525">
            <a:noFill/>
            <a:round/>
            <a:headEnd/>
            <a:tailEnd/>
          </a:ln>
          <a:effectLst/>
        </p:spPr>
        <p:txBody>
          <a:bodyPr lIns="0" tIns="36574" rIns="0" bIns="0" anchor="ctr"/>
          <a:lstStyle/>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The 30A </a:t>
            </a:r>
            <a:r>
              <a:rPr lang="en-US" sz="2900" dirty="0" err="1">
                <a:solidFill>
                  <a:srgbClr val="CCCCCC"/>
                </a:solidFill>
                <a:latin typeface="Arial" pitchFamily="34" charset="0"/>
                <a:ea typeface="msmincho" charset="0"/>
                <a:cs typeface="Arial" pitchFamily="34" charset="0"/>
              </a:rPr>
              <a:t>Powerpole</a:t>
            </a:r>
            <a:r>
              <a:rPr lang="en-US" sz="2900" dirty="0">
                <a:solidFill>
                  <a:srgbClr val="CCCCCC"/>
                </a:solidFill>
                <a:latin typeface="Arial" pitchFamily="34" charset="0"/>
                <a:ea typeface="msmincho" charset="0"/>
                <a:cs typeface="Arial" pitchFamily="34" charset="0"/>
              </a:rPr>
              <a:t> is an ideal connector for </a:t>
            </a:r>
            <a:r>
              <a:rPr lang="en-US" sz="2900" dirty="0" smtClean="0">
                <a:solidFill>
                  <a:srgbClr val="CCCCCC"/>
                </a:solidFill>
                <a:latin typeface="Arial" pitchFamily="34" charset="0"/>
                <a:ea typeface="msmincho" charset="0"/>
                <a:cs typeface="Arial" pitchFamily="34" charset="0"/>
              </a:rPr>
              <a:t>12v DC </a:t>
            </a:r>
            <a:r>
              <a:rPr lang="en-US" sz="2900" dirty="0">
                <a:solidFill>
                  <a:srgbClr val="CCCCCC"/>
                </a:solidFill>
                <a:latin typeface="Arial" pitchFamily="34" charset="0"/>
                <a:ea typeface="msmincho" charset="0"/>
                <a:cs typeface="Arial" pitchFamily="34" charset="0"/>
              </a:rPr>
              <a:t>power connections.</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Buy </a:t>
            </a:r>
            <a:r>
              <a:rPr lang="en-US" sz="2900" dirty="0">
                <a:solidFill>
                  <a:srgbClr val="CCCCCC"/>
                </a:solidFill>
                <a:latin typeface="Arial" pitchFamily="34" charset="0"/>
                <a:ea typeface="msmincho" charset="0"/>
                <a:cs typeface="Arial" pitchFamily="34" charset="0"/>
              </a:rPr>
              <a:t>twice as many contacts as you will need for your project – crimping takes some skill</a:t>
            </a:r>
            <a:r>
              <a:rPr lang="en-US" sz="2900" dirty="0" smtClean="0">
                <a:solidFill>
                  <a:srgbClr val="CCCCCC"/>
                </a:solidFill>
                <a:latin typeface="Arial" pitchFamily="34" charset="0"/>
                <a:ea typeface="msmincho" charset="0"/>
                <a:cs typeface="Arial" pitchFamily="34" charset="0"/>
              </a:rPr>
              <a:t>.</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Make lots of short jumper cables to other connector types (e.g. ring, spade, OEM T-type).  They’re perfect for your emergency “jump-kit”.</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Keep your housings, contacts, zip wire, and crimping tool in your jump kit.  This way, you can make field repairs or even construct new cables on the spot.</a:t>
            </a:r>
            <a:endParaRPr lang="en-US" sz="2900" dirty="0">
              <a:solidFill>
                <a:srgbClr val="CCCCCC"/>
              </a:solidFill>
              <a:latin typeface="Arial" pitchFamily="34" charset="0"/>
              <a:ea typeface="msmincho" charset="0"/>
              <a:cs typeface="Arial" pitchFamily="34" charset="0"/>
            </a:endParaRPr>
          </a:p>
        </p:txBody>
      </p:sp>
    </p:spTree>
    <p:extLst>
      <p:ext uri="{BB962C8B-B14F-4D97-AF65-F5344CB8AC3E}">
        <p14:creationId xmlns:p14="http://schemas.microsoft.com/office/powerpoint/2010/main" xmlns="" val="16344371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FAQ’s</a:t>
            </a:r>
          </a:p>
        </p:txBody>
      </p:sp>
      <p:sp>
        <p:nvSpPr>
          <p:cNvPr id="40963" name="Text Box 3"/>
          <p:cNvSpPr txBox="1">
            <a:spLocks noChangeArrowheads="1"/>
          </p:cNvSpPr>
          <p:nvPr/>
        </p:nvSpPr>
        <p:spPr bwMode="auto">
          <a:xfrm>
            <a:off x="672481" y="1059543"/>
            <a:ext cx="7957440" cy="5274755"/>
          </a:xfrm>
          <a:prstGeom prst="rect">
            <a:avLst/>
          </a:prstGeom>
          <a:noFill/>
          <a:ln w="9525">
            <a:noFill/>
            <a:round/>
            <a:headEnd/>
            <a:tailEnd/>
          </a:ln>
          <a:effectLst/>
        </p:spPr>
        <p:txBody>
          <a:bodyPr lIns="0" tIns="36574" rIns="0" bIns="0" anchor="ctr"/>
          <a:lstStyle/>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“The wire fits better in the 30A or the 45A connector but the widget is only drawing 10 amps.  Can I use the higher capacity contact?”</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You sure can!  Nothing says you can’t use a higher amp contact.  Just don’t go lower!</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900" dirty="0" smtClean="0">
              <a:solidFill>
                <a:srgbClr val="CCCCCC"/>
              </a:solidFill>
              <a:latin typeface="Arial" pitchFamily="34" charset="0"/>
              <a:ea typeface="msmincho" charset="0"/>
              <a:cs typeface="Arial" pitchFamily="34" charset="0"/>
            </a:endParaRP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a:t>
            </a:r>
            <a:r>
              <a:rPr lang="en-US" sz="2900" dirty="0">
                <a:solidFill>
                  <a:srgbClr val="CCCCCC"/>
                </a:solidFill>
                <a:latin typeface="Arial" pitchFamily="34" charset="0"/>
                <a:ea typeface="msmincho" charset="0"/>
                <a:cs typeface="Arial" pitchFamily="34" charset="0"/>
              </a:rPr>
              <a:t>I’m using 15A </a:t>
            </a:r>
            <a:r>
              <a:rPr lang="en-US" sz="2900" dirty="0" smtClean="0">
                <a:solidFill>
                  <a:srgbClr val="CCCCCC"/>
                </a:solidFill>
                <a:latin typeface="Arial" pitchFamily="34" charset="0"/>
                <a:ea typeface="msmincho" charset="0"/>
                <a:cs typeface="Arial" pitchFamily="34" charset="0"/>
              </a:rPr>
              <a:t>contacts </a:t>
            </a:r>
            <a:r>
              <a:rPr lang="en-US" sz="2900" dirty="0">
                <a:solidFill>
                  <a:srgbClr val="CCCCCC"/>
                </a:solidFill>
                <a:latin typeface="Arial" pitchFamily="34" charset="0"/>
                <a:ea typeface="msmincho" charset="0"/>
                <a:cs typeface="Arial" pitchFamily="34" charset="0"/>
              </a:rPr>
              <a:t>and the wire is just too small.  What do I do?”</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Easy, double it then crimp it</a:t>
            </a:r>
            <a:r>
              <a:rPr lang="en-US" sz="2900" dirty="0" smtClean="0">
                <a:solidFill>
                  <a:srgbClr val="CCCCCC"/>
                </a:solidFill>
                <a:latin typeface="Arial" pitchFamily="34" charset="0"/>
                <a:ea typeface="msmincho" charset="0"/>
                <a:cs typeface="Arial" pitchFamily="34" charset="0"/>
              </a:rPr>
              <a:t>!</a:t>
            </a:r>
            <a:endParaRPr lang="en-US" sz="2900" dirty="0">
              <a:solidFill>
                <a:srgbClr val="CCCCCC"/>
              </a:solidFill>
              <a:latin typeface="Arial" pitchFamily="34" charset="0"/>
              <a:ea typeface="msmincho" charset="0"/>
              <a:cs typeface="Arial" pitchFamily="34" charset="0"/>
            </a:endParaRPr>
          </a:p>
        </p:txBody>
      </p:sp>
    </p:spTree>
    <p:extLst>
      <p:ext uri="{BB962C8B-B14F-4D97-AF65-F5344CB8AC3E}">
        <p14:creationId xmlns:p14="http://schemas.microsoft.com/office/powerpoint/2010/main" xmlns="" val="2023598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FAQ’s</a:t>
            </a:r>
          </a:p>
        </p:txBody>
      </p:sp>
      <p:sp>
        <p:nvSpPr>
          <p:cNvPr id="40963" name="Text Box 3"/>
          <p:cNvSpPr txBox="1">
            <a:spLocks noChangeArrowheads="1"/>
          </p:cNvSpPr>
          <p:nvPr/>
        </p:nvSpPr>
        <p:spPr bwMode="auto">
          <a:xfrm>
            <a:off x="672481" y="1059544"/>
            <a:ext cx="7957440" cy="2731060"/>
          </a:xfrm>
          <a:prstGeom prst="rect">
            <a:avLst/>
          </a:prstGeom>
          <a:noFill/>
          <a:ln w="9525">
            <a:noFill/>
            <a:round/>
            <a:headEnd/>
            <a:tailEnd/>
          </a:ln>
          <a:effectLst/>
        </p:spPr>
        <p:txBody>
          <a:bodyPr lIns="0" tIns="36574" rIns="0" bIns="0" anchor="ctr"/>
          <a:lstStyle/>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“I’m not going to double the wire.  That’s just now how I roll.  Any other options?”</a:t>
            </a:r>
            <a:br>
              <a:rPr lang="en-US" sz="2900" dirty="0">
                <a:solidFill>
                  <a:srgbClr val="CCCCCC"/>
                </a:solidFill>
                <a:latin typeface="Arial" pitchFamily="34" charset="0"/>
                <a:ea typeface="msmincho" charset="0"/>
                <a:cs typeface="Arial" pitchFamily="34" charset="0"/>
              </a:rPr>
            </a:br>
            <a:r>
              <a:rPr lang="en-US" sz="2900" dirty="0">
                <a:solidFill>
                  <a:srgbClr val="CCCCCC"/>
                </a:solidFill>
                <a:latin typeface="Arial" pitchFamily="34" charset="0"/>
                <a:ea typeface="msmincho" charset="0"/>
                <a:cs typeface="Arial" pitchFamily="34" charset="0"/>
              </a:rPr>
              <a:t>There sure is</a:t>
            </a:r>
            <a:r>
              <a:rPr lang="en-US" sz="2900" dirty="0" smtClean="0">
                <a:solidFill>
                  <a:srgbClr val="CCCCCC"/>
                </a:solidFill>
                <a:latin typeface="Arial" pitchFamily="34" charset="0"/>
                <a:ea typeface="msmincho" charset="0"/>
                <a:cs typeface="Arial" pitchFamily="34" charset="0"/>
              </a:rPr>
              <a:t>…</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900" dirty="0">
              <a:solidFill>
                <a:srgbClr val="CCCCCC"/>
              </a:solidFill>
              <a:latin typeface="Arial" pitchFamily="34" charset="0"/>
              <a:ea typeface="msmincho" charset="0"/>
              <a:cs typeface="Arial" pitchFamily="34" charset="0"/>
            </a:endParaRP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Reducing bushings!</a:t>
            </a:r>
            <a:endParaRPr lang="en-US" sz="2900" dirty="0">
              <a:solidFill>
                <a:srgbClr val="CCCCCC"/>
              </a:solidFill>
              <a:latin typeface="Arial" pitchFamily="34" charset="0"/>
              <a:ea typeface="msmincho" charset="0"/>
              <a:cs typeface="Arial" pitchFamily="34" charset="0"/>
            </a:endParaRPr>
          </a:p>
        </p:txBody>
      </p:sp>
      <p:pic>
        <p:nvPicPr>
          <p:cNvPr id="4" name="Picture 3" descr="reducingbushings_xlr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51201" y="2425074"/>
            <a:ext cx="4037013"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276691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FAQ’s</a:t>
            </a:r>
          </a:p>
        </p:txBody>
      </p:sp>
      <p:sp>
        <p:nvSpPr>
          <p:cNvPr id="40963" name="Text Box 3"/>
          <p:cNvSpPr txBox="1">
            <a:spLocks noChangeArrowheads="1"/>
          </p:cNvSpPr>
          <p:nvPr/>
        </p:nvSpPr>
        <p:spPr bwMode="auto">
          <a:xfrm>
            <a:off x="672481" y="1059543"/>
            <a:ext cx="7957440" cy="5576388"/>
          </a:xfrm>
          <a:prstGeom prst="rect">
            <a:avLst/>
          </a:prstGeom>
          <a:noFill/>
          <a:ln w="9525">
            <a:noFill/>
            <a:round/>
            <a:headEnd/>
            <a:tailEnd/>
          </a:ln>
          <a:effectLst/>
        </p:spPr>
        <p:txBody>
          <a:bodyPr lIns="0" tIns="36574" rIns="0" bIns="0" anchor="ctr"/>
          <a:lstStyle/>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“I don’t crimp anything.  Rosin runs in my blood and I keep a strand of 60/40 in my pocket at all times!  Can I solder these puppies?”</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Yes you can, but don’t </a:t>
            </a:r>
            <a:r>
              <a:rPr lang="en-US" sz="2900" dirty="0" smtClean="0">
                <a:solidFill>
                  <a:srgbClr val="CCCCCC"/>
                </a:solidFill>
                <a:latin typeface="Arial" pitchFamily="34" charset="0"/>
                <a:ea typeface="msmincho" charset="0"/>
                <a:cs typeface="Arial" pitchFamily="34" charset="0"/>
              </a:rPr>
              <a:t>use </a:t>
            </a:r>
            <a:r>
              <a:rPr lang="en-US" sz="2900" dirty="0">
                <a:solidFill>
                  <a:srgbClr val="CCCCCC"/>
                </a:solidFill>
                <a:latin typeface="Arial" pitchFamily="34" charset="0"/>
                <a:ea typeface="msmincho" charset="0"/>
                <a:cs typeface="Arial" pitchFamily="34" charset="0"/>
              </a:rPr>
              <a:t>a </a:t>
            </a:r>
            <a:r>
              <a:rPr lang="en-US" sz="2900" dirty="0" smtClean="0">
                <a:solidFill>
                  <a:srgbClr val="CCCCCC"/>
                </a:solidFill>
                <a:latin typeface="Arial" pitchFamily="34" charset="0"/>
                <a:ea typeface="msmincho" charset="0"/>
                <a:cs typeface="Arial" pitchFamily="34" charset="0"/>
              </a:rPr>
              <a:t>huge iron to </a:t>
            </a:r>
            <a:r>
              <a:rPr lang="en-US" sz="2900" dirty="0">
                <a:solidFill>
                  <a:srgbClr val="CCCCCC"/>
                </a:solidFill>
                <a:latin typeface="Arial" pitchFamily="34" charset="0"/>
                <a:ea typeface="msmincho" charset="0"/>
                <a:cs typeface="Arial" pitchFamily="34" charset="0"/>
              </a:rPr>
              <a:t>solder the </a:t>
            </a:r>
            <a:r>
              <a:rPr lang="en-US" sz="2900" dirty="0" smtClean="0">
                <a:solidFill>
                  <a:srgbClr val="CCCCCC"/>
                </a:solidFill>
                <a:latin typeface="Arial" pitchFamily="34" charset="0"/>
                <a:ea typeface="msmincho" charset="0"/>
                <a:cs typeface="Arial" pitchFamily="34" charset="0"/>
              </a:rPr>
              <a:t>thing and don’t </a:t>
            </a:r>
            <a:r>
              <a:rPr lang="en-US" sz="2900" dirty="0">
                <a:solidFill>
                  <a:srgbClr val="CCCCCC"/>
                </a:solidFill>
                <a:latin typeface="Arial" pitchFamily="34" charset="0"/>
                <a:ea typeface="msmincho" charset="0"/>
                <a:cs typeface="Arial" pitchFamily="34" charset="0"/>
              </a:rPr>
              <a:t>flow too much up the wire to harden it.  </a:t>
            </a:r>
            <a:r>
              <a:rPr lang="en-US" sz="2900" dirty="0" smtClean="0">
                <a:solidFill>
                  <a:srgbClr val="CCCCCC"/>
                </a:solidFill>
                <a:latin typeface="Arial" pitchFamily="34" charset="0"/>
                <a:ea typeface="msmincho" charset="0"/>
                <a:cs typeface="Arial" pitchFamily="34" charset="0"/>
              </a:rPr>
              <a:t>								  Less </a:t>
            </a:r>
            <a:r>
              <a:rPr lang="en-US" sz="2900" dirty="0">
                <a:solidFill>
                  <a:srgbClr val="CCCCCC"/>
                </a:solidFill>
                <a:latin typeface="Arial" pitchFamily="34" charset="0"/>
                <a:ea typeface="msmincho" charset="0"/>
                <a:cs typeface="Arial" pitchFamily="34" charset="0"/>
              </a:rPr>
              <a:t>is more and </a:t>
            </a:r>
            <a:r>
              <a:rPr lang="en-US" sz="2900" dirty="0" smtClean="0">
                <a:solidFill>
                  <a:srgbClr val="CCCCCC"/>
                </a:solidFill>
                <a:latin typeface="Arial" pitchFamily="34" charset="0"/>
                <a:ea typeface="msmincho" charset="0"/>
                <a:cs typeface="Arial" pitchFamily="34" charset="0"/>
              </a:rPr>
              <a:t>don’t								  melt the insulation!	 						    Whatever you do, 								    KEEP THE SOLDER 								  OFF THE CONTACT 					  SURFACE!!!</a:t>
            </a:r>
          </a:p>
        </p:txBody>
      </p:sp>
      <p:pic>
        <p:nvPicPr>
          <p:cNvPr id="24579" name="Picture 3"/>
          <p:cNvPicPr>
            <a:picLocks noChangeAspect="1" noChangeArrowheads="1"/>
          </p:cNvPicPr>
          <p:nvPr/>
        </p:nvPicPr>
        <p:blipFill>
          <a:blip r:embed="rId3" cstate="print"/>
          <a:srcRect l="25786" t="17378" r="15714" b="8691"/>
          <a:stretch>
            <a:fillRect/>
          </a:stretch>
        </p:blipFill>
        <p:spPr bwMode="auto">
          <a:xfrm>
            <a:off x="5055325" y="3801289"/>
            <a:ext cx="3540034" cy="2593432"/>
          </a:xfrm>
          <a:prstGeom prst="rect">
            <a:avLst/>
          </a:prstGeom>
          <a:noFill/>
          <a:ln w="9525">
            <a:noFill/>
            <a:miter lim="800000"/>
            <a:headEnd/>
            <a:tailEnd/>
          </a:ln>
        </p:spPr>
      </p:pic>
    </p:spTree>
    <p:extLst>
      <p:ext uri="{BB962C8B-B14F-4D97-AF65-F5344CB8AC3E}">
        <p14:creationId xmlns:p14="http://schemas.microsoft.com/office/powerpoint/2010/main" xmlns="" val="4182817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FAQ’s</a:t>
            </a:r>
          </a:p>
        </p:txBody>
      </p:sp>
      <p:sp>
        <p:nvSpPr>
          <p:cNvPr id="40963" name="Text Box 3"/>
          <p:cNvSpPr txBox="1">
            <a:spLocks noChangeArrowheads="1"/>
          </p:cNvSpPr>
          <p:nvPr/>
        </p:nvSpPr>
        <p:spPr bwMode="auto">
          <a:xfrm>
            <a:off x="672481" y="1059543"/>
            <a:ext cx="7957440" cy="2365301"/>
          </a:xfrm>
          <a:prstGeom prst="rect">
            <a:avLst/>
          </a:prstGeom>
          <a:noFill/>
          <a:ln w="9525">
            <a:noFill/>
            <a:round/>
            <a:headEnd/>
            <a:tailEnd/>
          </a:ln>
          <a:effectLst/>
        </p:spPr>
        <p:txBody>
          <a:bodyPr lIns="0" tIns="36574" rIns="0" bIns="0" anchor="ctr"/>
          <a:lstStyle/>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“I’m a non-standard type-o-guy and none of my installations are standard…can these things make a non-standard configuration</a:t>
            </a:r>
            <a:r>
              <a:rPr lang="en-US" sz="2900" dirty="0" smtClean="0">
                <a:solidFill>
                  <a:srgbClr val="CCCCCC"/>
                </a:solidFill>
                <a:latin typeface="Arial" pitchFamily="34" charset="0"/>
                <a:ea typeface="msmincho" charset="0"/>
                <a:cs typeface="Arial" pitchFamily="34" charset="0"/>
              </a:rPr>
              <a:t>?”</a:t>
            </a: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Yes </a:t>
            </a:r>
            <a:r>
              <a:rPr lang="en-US" sz="2900" dirty="0">
                <a:solidFill>
                  <a:srgbClr val="CCCCCC"/>
                </a:solidFill>
                <a:latin typeface="Arial" pitchFamily="34" charset="0"/>
                <a:ea typeface="msmincho" charset="0"/>
                <a:cs typeface="Arial" pitchFamily="34" charset="0"/>
              </a:rPr>
              <a:t>they can!  Use your imagination and document your work!</a:t>
            </a:r>
          </a:p>
        </p:txBody>
      </p:sp>
      <p:pic>
        <p:nvPicPr>
          <p:cNvPr id="4" name="Picture 3" descr="anderson_power_poles_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8554" y="3491348"/>
            <a:ext cx="3994150"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fancy"/>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05972" y="3102725"/>
            <a:ext cx="2684463"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R534963-0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012832" y="4510694"/>
            <a:ext cx="2513013" cy="217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8676579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1371600"/>
            <a:ext cx="8476343" cy="4888738"/>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400" dirty="0">
              <a:solidFill>
                <a:srgbClr val="CCCCCC"/>
              </a:solidFill>
              <a:latin typeface="Arial" pitchFamily="34" charset="0"/>
              <a:ea typeface="msmincho" charset="0"/>
              <a:cs typeface="Arial" pitchFamily="34" charset="0"/>
            </a:endParaRPr>
          </a:p>
        </p:txBody>
      </p:sp>
      <p:sp>
        <p:nvSpPr>
          <p:cNvPr id="7" name="Text Box 2"/>
          <p:cNvSpPr txBox="1">
            <a:spLocks noChangeArrowheads="1"/>
          </p:cNvSpPr>
          <p:nvPr/>
        </p:nvSpPr>
        <p:spPr bwMode="auto">
          <a:xfrm>
            <a:off x="672480" y="256346"/>
            <a:ext cx="7809120" cy="1298133"/>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Special Spacers Make Custom Keys</a:t>
            </a:r>
            <a:endPar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72261" y="3508324"/>
            <a:ext cx="3703042" cy="263672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7262" y="1780271"/>
            <a:ext cx="3906080" cy="2592829"/>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1371600"/>
            <a:ext cx="8476343" cy="4888738"/>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Most solid state transceivers are factory supplied with a 10 foot (3 meter) long power cable. </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2.5 mm diameter wire, it is slightly smaller than #10 AWG.</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On average, the voltage drop through a stock power cable is ≈.6 volts (22 amps), which is slightly over the recommendation of .5 volts or less. </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This presents an enigma when using factory cables. </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The best solution is to replace the factory cable with a home brewed one, using a larger wire size. </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An alternative is to shorten the factory cable so the total voltage drop is .5 or less.</a:t>
            </a:r>
          </a:p>
        </p:txBody>
      </p:sp>
      <p:sp>
        <p:nvSpPr>
          <p:cNvPr id="5" name="Title 4"/>
          <p:cNvSpPr>
            <a:spLocks noGrp="1"/>
          </p:cNvSpPr>
          <p:nvPr>
            <p:ph type="title"/>
          </p:nvPr>
        </p:nvSpPr>
        <p:spPr/>
        <p:txBody>
          <a:bodyPr/>
          <a:lstStyle/>
          <a:p>
            <a:r>
              <a:rPr lang="en-US" b="0" dirty="0" smtClean="0"/>
              <a:t>What Size Wire To Use</a:t>
            </a:r>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err="1"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Powerpoles</a:t>
            </a:r>
            <a:r>
              <a:rPr lang="en-US" sz="4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 in Action</a:t>
            </a:r>
            <a:endPar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73502" y="1743075"/>
            <a:ext cx="5807075" cy="4286250"/>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438277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err="1"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Powerpoles</a:t>
            </a:r>
            <a:r>
              <a:rPr lang="en-US" sz="4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 in Action</a:t>
            </a:r>
            <a:endPar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73502" y="1751387"/>
            <a:ext cx="5807075" cy="4286250"/>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497393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err="1"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Powerpoles</a:t>
            </a:r>
            <a:r>
              <a:rPr lang="en-US" sz="4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 in Action</a:t>
            </a:r>
            <a:endPar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73502" y="1734762"/>
            <a:ext cx="5807075" cy="4286250"/>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48904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err="1"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Powerpoles</a:t>
            </a:r>
            <a:r>
              <a:rPr lang="en-US" sz="4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 in Action</a:t>
            </a:r>
            <a:endPar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pic>
        <p:nvPicPr>
          <p:cNvPr id="4" name="Shape 45"/>
          <p:cNvPicPr preferRelativeResize="0"/>
          <p:nvPr/>
        </p:nvPicPr>
        <p:blipFill>
          <a:blip r:embed="rId3" cstate="print">
            <a:alphaModFix/>
          </a:blip>
          <a:srcRect b="32081"/>
          <a:stretch>
            <a:fillRect/>
          </a:stretch>
        </p:blipFill>
        <p:spPr>
          <a:xfrm>
            <a:off x="2116415" y="2007606"/>
            <a:ext cx="4921250" cy="3910313"/>
          </a:xfrm>
          <a:prstGeom prst="rect">
            <a:avLst/>
          </a:prstGeom>
          <a:noFill/>
          <a:ln>
            <a:noFill/>
          </a:ln>
        </p:spPr>
      </p:pic>
    </p:spTree>
    <p:extLst>
      <p:ext uri="{BB962C8B-B14F-4D97-AF65-F5344CB8AC3E}">
        <p14:creationId xmlns:p14="http://schemas.microsoft.com/office/powerpoint/2010/main" xmlns="" val="330558995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err="1"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Powerpoles</a:t>
            </a:r>
            <a:r>
              <a:rPr lang="en-US" sz="4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 in Action</a:t>
            </a:r>
            <a:endPar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25840" y="1402707"/>
            <a:ext cx="6502400" cy="4859338"/>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476630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672480" y="256347"/>
            <a:ext cx="7809120" cy="1146360"/>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More Information</a:t>
            </a:r>
            <a:endParaRPr lang="en-US"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sp>
        <p:nvSpPr>
          <p:cNvPr id="40963" name="Text Box 3"/>
          <p:cNvSpPr txBox="1">
            <a:spLocks noChangeArrowheads="1"/>
          </p:cNvSpPr>
          <p:nvPr/>
        </p:nvSpPr>
        <p:spPr bwMode="auto">
          <a:xfrm>
            <a:off x="672481" y="1059543"/>
            <a:ext cx="7957440" cy="4963885"/>
          </a:xfrm>
          <a:prstGeom prst="rect">
            <a:avLst/>
          </a:prstGeom>
          <a:noFill/>
          <a:ln w="9525">
            <a:noFill/>
            <a:round/>
            <a:headEnd/>
            <a:tailEnd/>
          </a:ln>
          <a:effectLst/>
        </p:spPr>
        <p:txBody>
          <a:bodyPr lIns="0" tIns="36574" rIns="0" bIns="0" anchor="ctr"/>
          <a:lstStyle/>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ARES/RACES Standard</a:t>
            </a:r>
            <a:r>
              <a:rPr lang="en-US" sz="2900" dirty="0" smtClean="0">
                <a:solidFill>
                  <a:srgbClr val="CCCCCC"/>
                </a:solidFill>
                <a:latin typeface="Arial" pitchFamily="34" charset="0"/>
                <a:ea typeface="msmincho" charset="0"/>
                <a:cs typeface="Arial" pitchFamily="34" charset="0"/>
              </a:rPr>
              <a:t>:</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www.races.net/sca/powrpole.html</a:t>
            </a:r>
            <a:endParaRPr lang="en-US" sz="2400" dirty="0">
              <a:solidFill>
                <a:srgbClr val="CCCCCC"/>
              </a:solidFill>
              <a:latin typeface="Arial" pitchFamily="34" charset="0"/>
              <a:ea typeface="msmincho" charset="0"/>
              <a:cs typeface="Arial" pitchFamily="34" charset="0"/>
            </a:endParaRPr>
          </a:p>
          <a:p>
            <a:pPr marL="548640" indent="-411480">
              <a:lnSpc>
                <a:spcPct val="90000"/>
              </a:lnSpc>
              <a:spcAft>
                <a:spcPts val="12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a:solidFill>
                  <a:srgbClr val="CCCCCC"/>
                </a:solidFill>
                <a:latin typeface="Arial" pitchFamily="34" charset="0"/>
                <a:ea typeface="msmincho" charset="0"/>
                <a:cs typeface="Arial" pitchFamily="34" charset="0"/>
              </a:rPr>
              <a:t>Vendors include</a:t>
            </a:r>
            <a:r>
              <a:rPr lang="en-US" sz="2900" dirty="0" smtClean="0">
                <a:solidFill>
                  <a:srgbClr val="CCCCCC"/>
                </a:solidFill>
                <a:latin typeface="Arial" pitchFamily="34" charset="0"/>
                <a:ea typeface="msmincho" charset="0"/>
                <a:cs typeface="Arial" pitchFamily="34" charset="0"/>
              </a:rPr>
              <a:t>:</a:t>
            </a:r>
            <a:endParaRPr lang="en-US" sz="2900" dirty="0">
              <a:solidFill>
                <a:srgbClr val="CCCCCC"/>
              </a:solidFill>
              <a:latin typeface="Arial" pitchFamily="34" charset="0"/>
              <a:ea typeface="msmincho" charset="0"/>
              <a:cs typeface="Arial" pitchFamily="34" charset="0"/>
            </a:endParaRP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www.powerwerx.com</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www.westmountainradio.com/</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www.dcpwr.com</a:t>
            </a:r>
          </a:p>
          <a:p>
            <a:pPr marL="868680" lvl="1" indent="-283464">
              <a:lnSpc>
                <a:spcPct val="90000"/>
              </a:lnSpc>
              <a:spcAft>
                <a:spcPts val="600"/>
              </a:spcAft>
              <a:buClr>
                <a:schemeClr val="tx1"/>
              </a:buClr>
              <a:buSzPct val="80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www.cablexperts.com </a:t>
            </a:r>
            <a:r>
              <a:rPr lang="en-US" sz="2400" dirty="0">
                <a:solidFill>
                  <a:srgbClr val="CCCCCC"/>
                </a:solidFill>
                <a:latin typeface="Arial" pitchFamily="34" charset="0"/>
                <a:ea typeface="msmincho" charset="0"/>
                <a:cs typeface="Arial" pitchFamily="34" charset="0"/>
              </a:rPr>
              <a:t>(under DC Power)</a:t>
            </a:r>
            <a:endParaRPr lang="en-US" sz="2400" dirty="0" smtClean="0">
              <a:solidFill>
                <a:srgbClr val="CCCCCC"/>
              </a:solidFill>
              <a:latin typeface="Arial" pitchFamily="34" charset="0"/>
              <a:ea typeface="msmincho" charset="0"/>
              <a:cs typeface="Arial" pitchFamily="34" charset="0"/>
            </a:endParaRPr>
          </a:p>
        </p:txBody>
      </p:sp>
    </p:spTree>
    <p:extLst>
      <p:ext uri="{BB962C8B-B14F-4D97-AF65-F5344CB8AC3E}">
        <p14:creationId xmlns:p14="http://schemas.microsoft.com/office/powerpoint/2010/main" xmlns="" val="42105593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377369" y="609601"/>
            <a:ext cx="8374743" cy="3289068"/>
          </a:xfrm>
          <a:prstGeom prst="rect">
            <a:avLst/>
          </a:prstGeom>
          <a:noFill/>
          <a:ln w="9525">
            <a:noFill/>
            <a:round/>
            <a:headEnd/>
            <a:tailEnd/>
          </a:ln>
          <a:effectLst/>
        </p:spPr>
        <p:txBody>
          <a:bodyPr lIns="0" tIns="59433" rIns="0" bIns="0" anchor="ctr"/>
          <a:lstStyle/>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800" b="1" i="1" dirty="0">
                <a:solidFill>
                  <a:srgbClr val="FF9966"/>
                </a:solidFill>
                <a:ea typeface="msmincho" charset="0"/>
                <a:cs typeface="msmincho" charset="0"/>
              </a:rPr>
              <a:t>    </a:t>
            </a:r>
            <a:r>
              <a:rPr lang="en-US" sz="4800" b="1" cap="all"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rPr>
              <a:t>Volts: </a:t>
            </a:r>
          </a:p>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3600" b="1" cap="all"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rPr>
              <a:t>Move ‘</a:t>
            </a:r>
            <a:r>
              <a:rPr lang="en-US" sz="3600" b="1" cap="all" dirty="0" err="1"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rPr>
              <a:t>Em</a:t>
            </a:r>
            <a:r>
              <a:rPr lang="en-US" sz="3600" b="1" cap="all"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rPr>
              <a:t> Without Losing ‘</a:t>
            </a:r>
            <a:r>
              <a:rPr lang="en-US" sz="3600" b="1" cap="all" dirty="0" err="1"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rPr>
              <a:t>Em</a:t>
            </a:r>
            <a:endParaRPr lang="en-US" sz="3600" b="1" cap="all"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endParaRPr>
          </a:p>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3600" b="1" i="1" cap="all"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endParaRPr>
          </a:p>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3600" b="1" i="1" cap="all"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endParaRPr>
          </a:p>
          <a:p>
            <a:pPr algn="ctr">
              <a:lnSpc>
                <a:spcPct val="87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6600" b="1" i="1" cap="all"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rPr>
              <a:t>QUESTIONS?</a:t>
            </a:r>
            <a:endParaRPr lang="en-US" sz="6600" b="1" i="1" dirty="0">
              <a:solidFill>
                <a:srgbClr val="FF9966"/>
              </a:solidFill>
              <a:ea typeface="msmincho" charset="0"/>
              <a:cs typeface="msmincho" charset="0"/>
            </a:endParaRPr>
          </a:p>
        </p:txBody>
      </p:sp>
      <p:sp>
        <p:nvSpPr>
          <p:cNvPr id="3075" name="Text Box 3"/>
          <p:cNvSpPr txBox="1">
            <a:spLocks noChangeArrowheads="1"/>
          </p:cNvSpPr>
          <p:nvPr/>
        </p:nvSpPr>
        <p:spPr bwMode="auto">
          <a:xfrm>
            <a:off x="544638" y="4339770"/>
            <a:ext cx="7953120" cy="2148116"/>
          </a:xfrm>
          <a:prstGeom prst="rect">
            <a:avLst/>
          </a:prstGeom>
          <a:noFill/>
          <a:ln w="9525">
            <a:noFill/>
            <a:round/>
            <a:headEnd/>
            <a:tailEnd/>
          </a:ln>
          <a:effectLst/>
        </p:spPr>
        <p:txBody>
          <a:bodyPr lIns="0" tIns="36574" rIns="0" bIns="0" anchor="ctr"/>
          <a:lstStyle/>
          <a:p>
            <a:pPr algn="ctr">
              <a:lnSpc>
                <a:spcPct val="90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Clint Miller KCØJUO</a:t>
            </a:r>
          </a:p>
          <a:p>
            <a:pPr algn="ctr">
              <a:lnSpc>
                <a:spcPct val="90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Story County EC</a:t>
            </a:r>
          </a:p>
          <a:p>
            <a:pPr algn="ctr">
              <a:lnSpc>
                <a:spcPct val="90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900" dirty="0" smtClean="0">
              <a:solidFill>
                <a:srgbClr val="CCCCCC"/>
              </a:solidFill>
              <a:latin typeface="Arial" pitchFamily="34" charset="0"/>
              <a:ea typeface="msmincho" charset="0"/>
              <a:cs typeface="Arial" pitchFamily="34" charset="0"/>
            </a:endParaRPr>
          </a:p>
          <a:p>
            <a:pPr algn="ctr">
              <a:lnSpc>
                <a:spcPct val="90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900" dirty="0" smtClean="0">
                <a:solidFill>
                  <a:srgbClr val="CCCCCC"/>
                </a:solidFill>
                <a:latin typeface="Arial" pitchFamily="34" charset="0"/>
                <a:ea typeface="msmincho" charset="0"/>
                <a:cs typeface="Arial" pitchFamily="34" charset="0"/>
              </a:rPr>
              <a:t>January 7</a:t>
            </a:r>
            <a:r>
              <a:rPr lang="en-US" sz="2900" baseline="30000" dirty="0" smtClean="0">
                <a:solidFill>
                  <a:srgbClr val="CCCCCC"/>
                </a:solidFill>
                <a:latin typeface="Arial" pitchFamily="34" charset="0"/>
                <a:ea typeface="msmincho" charset="0"/>
                <a:cs typeface="Arial" pitchFamily="34" charset="0"/>
              </a:rPr>
              <a:t>th</a:t>
            </a:r>
            <a:r>
              <a:rPr lang="en-US" sz="2900" dirty="0" smtClean="0">
                <a:solidFill>
                  <a:srgbClr val="CCCCCC"/>
                </a:solidFill>
                <a:latin typeface="Arial" pitchFamily="34" charset="0"/>
                <a:ea typeface="msmincho" charset="0"/>
                <a:cs typeface="Arial" pitchFamily="34" charset="0"/>
              </a:rPr>
              <a:t>, 2015</a:t>
            </a:r>
          </a:p>
        </p:txBody>
      </p:sp>
    </p:spTree>
    <p:extLst>
      <p:ext uri="{BB962C8B-B14F-4D97-AF65-F5344CB8AC3E}">
        <p14:creationId xmlns:p14="http://schemas.microsoft.com/office/powerpoint/2010/main" xmlns="" val="4010289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1371600"/>
            <a:ext cx="8476343" cy="4888738"/>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The primary basis for selecting the correct wire size is not its current handling capability. </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Rather, it is based on the voltage, drop under the impressed load, over the length in question. </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It should always be based on the peak current draw, not the average. </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It is always best to error on the safe side when it comes to voltage drop. </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Selecting the next larger size wire doesn't double the cost of the wire or that of the connectors. </a:t>
            </a:r>
          </a:p>
        </p:txBody>
      </p:sp>
      <p:sp>
        <p:nvSpPr>
          <p:cNvPr id="5" name="Title 4"/>
          <p:cNvSpPr>
            <a:spLocks noGrp="1"/>
          </p:cNvSpPr>
          <p:nvPr>
            <p:ph type="title"/>
          </p:nvPr>
        </p:nvSpPr>
        <p:spPr/>
        <p:txBody>
          <a:bodyPr/>
          <a:lstStyle/>
          <a:p>
            <a:r>
              <a:rPr lang="en-US" b="0" dirty="0" smtClean="0"/>
              <a:t>What Size Wire To Use</a:t>
            </a:r>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348342" y="1371600"/>
            <a:ext cx="8476343" cy="4888738"/>
          </a:xfrm>
          <a:prstGeom prst="rect">
            <a:avLst/>
          </a:prstGeom>
          <a:noFill/>
          <a:ln w="9525">
            <a:noFill/>
            <a:round/>
            <a:headEnd/>
            <a:tailEnd/>
          </a:ln>
          <a:effectLst/>
        </p:spPr>
        <p:txBody>
          <a:bodyPr lIns="0" tIns="36574" rIns="0" bIns="0" anchor="ctr"/>
          <a:lstStyle/>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Modern amateur mobile transceivers universally operate on a nominal 13.8 </a:t>
            </a:r>
            <a:r>
              <a:rPr lang="en-US" sz="2400" dirty="0" err="1" smtClean="0">
                <a:solidFill>
                  <a:srgbClr val="CCCCCC"/>
                </a:solidFill>
                <a:latin typeface="Arial" pitchFamily="34" charset="0"/>
                <a:ea typeface="msmincho" charset="0"/>
                <a:cs typeface="Arial" pitchFamily="34" charset="0"/>
              </a:rPr>
              <a:t>vdc</a:t>
            </a:r>
            <a:r>
              <a:rPr lang="en-US" sz="2400" dirty="0" smtClean="0">
                <a:solidFill>
                  <a:srgbClr val="CCCCCC"/>
                </a:solidFill>
                <a:latin typeface="Arial" pitchFamily="34" charset="0"/>
                <a:ea typeface="msmincho" charset="0"/>
                <a:cs typeface="Arial" pitchFamily="34" charset="0"/>
              </a:rPr>
              <a:t>. </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In a mobile scenario, the DC voltage actually varies from below battery resting voltage (≈12.2), to as high as 14.4 when the alternator is charging the battery. </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If we allow the voltage to drop much lower than 12.2, most transceivers will simply shut off. </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At low voltages the power output drops and the </a:t>
            </a:r>
            <a:r>
              <a:rPr lang="en-US" sz="2400" dirty="0" err="1" smtClean="0">
                <a:solidFill>
                  <a:srgbClr val="CCCCCC"/>
                </a:solidFill>
                <a:latin typeface="Arial" pitchFamily="34" charset="0"/>
                <a:ea typeface="msmincho" charset="0"/>
                <a:cs typeface="Arial" pitchFamily="34" charset="0"/>
              </a:rPr>
              <a:t>intermodulation</a:t>
            </a:r>
            <a:r>
              <a:rPr lang="en-US" sz="2400" dirty="0" smtClean="0">
                <a:solidFill>
                  <a:srgbClr val="CCCCCC"/>
                </a:solidFill>
                <a:latin typeface="Arial" pitchFamily="34" charset="0"/>
                <a:ea typeface="msmincho" charset="0"/>
                <a:cs typeface="Arial" pitchFamily="34" charset="0"/>
              </a:rPr>
              <a:t> distortion increases. </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To minimize the voltage drop in our wiring, we need to know the peak current draw. </a:t>
            </a:r>
          </a:p>
          <a:p>
            <a:pPr marL="548640" indent="-411480">
              <a:lnSpc>
                <a:spcPct val="90000"/>
              </a:lnSpc>
              <a:spcAft>
                <a:spcPts val="600"/>
              </a:spcAft>
              <a:buClr>
                <a:schemeClr val="tx1">
                  <a:shade val="95000"/>
                </a:schemeClr>
              </a:buClr>
              <a:buSzPct val="65000"/>
              <a:buFont typeface="Wingdings 2"/>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dirty="0" smtClean="0">
                <a:solidFill>
                  <a:srgbClr val="CCCCCC"/>
                </a:solidFill>
                <a:latin typeface="Arial" pitchFamily="34" charset="0"/>
                <a:ea typeface="msmincho" charset="0"/>
                <a:cs typeface="Arial" pitchFamily="34" charset="0"/>
              </a:rPr>
              <a:t>The manufacturer's published figures are close enough. </a:t>
            </a:r>
          </a:p>
        </p:txBody>
      </p:sp>
      <p:sp>
        <p:nvSpPr>
          <p:cNvPr id="5" name="Title 4"/>
          <p:cNvSpPr>
            <a:spLocks noGrp="1"/>
          </p:cNvSpPr>
          <p:nvPr>
            <p:ph type="title"/>
          </p:nvPr>
        </p:nvSpPr>
        <p:spPr/>
        <p:txBody>
          <a:bodyPr/>
          <a:lstStyle/>
          <a:p>
            <a:r>
              <a:rPr lang="en-US" b="0" dirty="0" smtClean="0"/>
              <a:t>What Size Wire To Use</a:t>
            </a:r>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spDef>
      <a:spPr>
        <a:ln>
          <a:gradFill>
            <a:gsLst>
              <a:gs pos="0">
                <a:srgbClr val="8488C4"/>
              </a:gs>
              <a:gs pos="53000">
                <a:srgbClr val="D4DEFF"/>
              </a:gs>
              <a:gs pos="83000">
                <a:srgbClr val="D4DEFF"/>
              </a:gs>
              <a:gs pos="100000">
                <a:srgbClr val="96AB94"/>
              </a:gs>
            </a:gsLst>
            <a:lin ang="5400000" scaled="0"/>
          </a:gradFill>
          <a:tailEnd type="triangle" w="lg" len="lg"/>
        </a:ln>
      </a:spPr>
      <a:bodyPr rtlCol="0" anchor="ctr"/>
      <a:lstStyle>
        <a:defPPr algn="ctr">
          <a:defRPr sz="2400" dirty="0"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2396</TotalTime>
  <Words>2385</Words>
  <Application>Microsoft Office PowerPoint</Application>
  <PresentationFormat>On-screen Show (4:3)</PresentationFormat>
  <Paragraphs>341</Paragraphs>
  <Slides>76</Slides>
  <Notes>76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78" baseType="lpstr">
      <vt:lpstr>Apex</vt:lpstr>
      <vt:lpstr>Worksheet</vt:lpstr>
      <vt:lpstr>Slide 1</vt:lpstr>
      <vt:lpstr>Wiring Amateur Gear</vt:lpstr>
      <vt:lpstr>Vehicle Wiring</vt:lpstr>
      <vt:lpstr>Vehicle Wiring</vt:lpstr>
      <vt:lpstr>Vehicle Wiring</vt:lpstr>
      <vt:lpstr>Vehicle Wiring</vt:lpstr>
      <vt:lpstr>What Size Wire To Use</vt:lpstr>
      <vt:lpstr>What Size Wire To Use</vt:lpstr>
      <vt:lpstr>What Size Wire To Use</vt:lpstr>
      <vt:lpstr>What Size Wire To Use</vt:lpstr>
      <vt:lpstr>Wire Gauge Selection Table  12 Volt Circuit</vt:lpstr>
      <vt:lpstr>Calculating Voltage Drop</vt:lpstr>
      <vt:lpstr>Voltage Drop Formula</vt:lpstr>
      <vt:lpstr>Online Voltage Drop Calculator</vt:lpstr>
      <vt:lpstr>Online Voltage Drop Calculator</vt:lpstr>
      <vt:lpstr>Online Voltage Drop Calculator</vt:lpstr>
      <vt:lpstr>Online Voltage Drop Calculator</vt:lpstr>
      <vt:lpstr>Online Voltage Drop Calculator</vt:lpstr>
      <vt:lpstr>Online Voltage Drop Calculator</vt:lpstr>
      <vt:lpstr>Other Wiring Considerations</vt:lpstr>
      <vt:lpstr>Wire Choices</vt:lpstr>
      <vt:lpstr>12 Volt DC Connectors</vt:lpstr>
      <vt:lpstr>The Problem…</vt:lpstr>
      <vt:lpstr>The Solution! </vt:lpstr>
      <vt:lpstr>The RACES and ARES Standard</vt:lpstr>
      <vt:lpstr>Anderson Powerpoles</vt:lpstr>
      <vt:lpstr>Anderson Powerpoles</vt:lpstr>
      <vt:lpstr>Benefits</vt:lpstr>
      <vt:lpstr>Powerpole Parts Breakdown</vt:lpstr>
      <vt:lpstr>Powerpole Identification</vt:lpstr>
      <vt:lpstr>PP15/30/45 Differences</vt:lpstr>
      <vt:lpstr>Slide 32</vt:lpstr>
      <vt:lpstr>Powerpole Anatomy</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Michelle</dc:creator>
  <cp:lastModifiedBy> </cp:lastModifiedBy>
  <cp:revision>84</cp:revision>
  <dcterms:created xsi:type="dcterms:W3CDTF">2013-03-11T01:35:57Z</dcterms:created>
  <dcterms:modified xsi:type="dcterms:W3CDTF">2016-01-13T01:32:46Z</dcterms:modified>
</cp:coreProperties>
</file>