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353" r:id="rId2"/>
    <p:sldId id="352" r:id="rId3"/>
    <p:sldId id="356" r:id="rId4"/>
    <p:sldId id="357" r:id="rId5"/>
    <p:sldId id="354" r:id="rId6"/>
    <p:sldId id="283" r:id="rId7"/>
    <p:sldId id="364" r:id="rId8"/>
    <p:sldId id="359" r:id="rId9"/>
    <p:sldId id="360" r:id="rId10"/>
    <p:sldId id="402" r:id="rId11"/>
    <p:sldId id="403" r:id="rId12"/>
    <p:sldId id="404" r:id="rId13"/>
    <p:sldId id="406" r:id="rId14"/>
    <p:sldId id="405" r:id="rId15"/>
    <p:sldId id="391" r:id="rId16"/>
    <p:sldId id="366" r:id="rId17"/>
    <p:sldId id="413" r:id="rId18"/>
    <p:sldId id="365" r:id="rId19"/>
    <p:sldId id="367" r:id="rId20"/>
    <p:sldId id="362" r:id="rId21"/>
    <p:sldId id="407" r:id="rId22"/>
    <p:sldId id="369" r:id="rId23"/>
    <p:sldId id="390" r:id="rId24"/>
    <p:sldId id="389" r:id="rId25"/>
    <p:sldId id="392" r:id="rId26"/>
    <p:sldId id="284" r:id="rId27"/>
    <p:sldId id="368" r:id="rId28"/>
    <p:sldId id="326" r:id="rId29"/>
    <p:sldId id="408" r:id="rId30"/>
    <p:sldId id="286" r:id="rId31"/>
    <p:sldId id="287" r:id="rId32"/>
    <p:sldId id="409" r:id="rId33"/>
    <p:sldId id="308" r:id="rId34"/>
    <p:sldId id="309" r:id="rId35"/>
    <p:sldId id="303" r:id="rId36"/>
    <p:sldId id="304" r:id="rId37"/>
    <p:sldId id="311" r:id="rId38"/>
    <p:sldId id="320" r:id="rId39"/>
    <p:sldId id="316" r:id="rId40"/>
    <p:sldId id="335" r:id="rId41"/>
    <p:sldId id="341" r:id="rId42"/>
    <p:sldId id="350" r:id="rId43"/>
    <p:sldId id="333" r:id="rId44"/>
    <p:sldId id="393" r:id="rId45"/>
    <p:sldId id="395" r:id="rId46"/>
    <p:sldId id="394" r:id="rId47"/>
    <p:sldId id="351" r:id="rId48"/>
    <p:sldId id="397" r:id="rId49"/>
    <p:sldId id="387" r:id="rId50"/>
    <p:sldId id="388" r:id="rId51"/>
    <p:sldId id="411" r:id="rId52"/>
    <p:sldId id="412" r:id="rId53"/>
    <p:sldId id="396" r:id="rId54"/>
    <p:sldId id="4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AB9D0-3B41-4FE2-950E-B2A31DD5B9D5}" type="datetimeFigureOut">
              <a:rPr lang="en-US" smtClean="0"/>
              <a:pPr/>
              <a:t>10/20/2017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40398-828B-4094-ACF8-D5396C66D1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44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6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87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51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44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74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50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55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6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19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11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84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71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4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02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8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99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50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62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45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4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65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504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83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1669" cy="3160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1669" cy="3160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52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1669" cy="3160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1669" cy="3160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96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1669" cy="3160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02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534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683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1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291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71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989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17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112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028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448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748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164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673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8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585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070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7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92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9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3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 dirty="0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35217" cy="350689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0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F9C3E7-0634-4659-9D3E-7F8411089A0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10/20/2017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648C7C-0B89-43CD-807E-EB094253D82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Story%20EMA%20projects/Story%20EMA%20Situation%20Report.docx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../../../../NBEMS.files/ICS/StoryEMA-SITREP-v04.html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l.org/technical-characteristics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77369" y="609600"/>
            <a:ext cx="8374743" cy="1336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800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Data Modes for      Emergency Communications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+mj-lt"/>
              <a:ea typeface="msmincho" charset="0"/>
              <a:cs typeface="msmincho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4638" y="4339770"/>
            <a:ext cx="7953120" cy="2148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Clint Miller KCØJUO, COML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Story County ARES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 pitchFamily="34" charset="0"/>
              <a:ea typeface="msmincho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October 5</a:t>
            </a:r>
            <a:r>
              <a:rPr kumimoji="0" lang="en-US" sz="2900" b="0" i="0" u="none" strike="noStrike" kern="1200" cap="none" spc="0" normalizeH="0" baseline="3000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th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, 2017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405" t="3996" r="4140"/>
          <a:stretch/>
        </p:blipFill>
        <p:spPr bwMode="auto">
          <a:xfrm>
            <a:off x="3644012" y="2483811"/>
            <a:ext cx="1841456" cy="18559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7201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Requirements for </a:t>
            </a:r>
          </a:p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HF Data Modes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200"/>
            <a:ext cx="7957440" cy="504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Noise and interference tolerant</a:t>
            </a: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Good weak signal performance</a:t>
            </a: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Error correction techniques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FEC, ARQ, interleaving, et al</a:t>
            </a:r>
            <a:endParaRPr lang="en-US" sz="2900" dirty="0">
              <a:solidFill>
                <a:srgbClr val="CCCCCC"/>
              </a:solidFill>
              <a:latin typeface="Arial" pitchFamily="34" charset="0"/>
              <a:ea typeface="msmincho" charset="0"/>
              <a:cs typeface="Arial" pitchFamily="34" charset="0"/>
            </a:endParaRP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In a word… ROBUST!</a:t>
            </a:r>
          </a:p>
        </p:txBody>
      </p:sp>
    </p:spTree>
    <p:extLst>
      <p:ext uri="{BB962C8B-B14F-4D97-AF65-F5344CB8AC3E}">
        <p14:creationId xmlns:p14="http://schemas.microsoft.com/office/powerpoint/2010/main" val="2438502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What HF Modes </a:t>
            </a:r>
          </a:p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Are Available?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200"/>
            <a:ext cx="7957440" cy="504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“QSO” modes – not well-suited to EmComm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BPSK31, RTTY, others</a:t>
            </a:r>
          </a:p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More robust modes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MFSK16, MT63, Olivia, PACTOR, and more</a:t>
            </a:r>
          </a:p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“Interesting” modes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JT9, JT65, MSK144, FT8</a:t>
            </a:r>
          </a:p>
        </p:txBody>
      </p:sp>
    </p:spTree>
    <p:extLst>
      <p:ext uri="{BB962C8B-B14F-4D97-AF65-F5344CB8AC3E}">
        <p14:creationId xmlns:p14="http://schemas.microsoft.com/office/powerpoint/2010/main" val="3409290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Winlink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200"/>
            <a:ext cx="7957440" cy="504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Not a mode… 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Method of interconnected messaging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Worldwide “hybrid” email network</a:t>
            </a:r>
          </a:p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Utilizes multiple different data modes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WINMOR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PACTOR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D-Star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AX.25 packet (300 baud limit on HF)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802.11 (Wi-Fi)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TCP/IP (including telnet)</a:t>
            </a:r>
          </a:p>
        </p:txBody>
      </p:sp>
    </p:spTree>
    <p:extLst>
      <p:ext uri="{BB962C8B-B14F-4D97-AF65-F5344CB8AC3E}">
        <p14:creationId xmlns:p14="http://schemas.microsoft.com/office/powerpoint/2010/main" val="4225332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Winlink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200"/>
            <a:ext cx="7957440" cy="504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Numerous Radio Mail Server (RMS) stations maintained on a volunteer basis by licensed amateurs</a:t>
            </a:r>
          </a:p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Each RMS station is connected through the Internet (Telnet) to Winlink system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Network of 5 redundant Common Message Servers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"CMS"</a:t>
            </a:r>
          </a:p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RMS Express recommended interface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Provides a complete email messaging system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64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Winlink on VHF/UHF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200"/>
            <a:ext cx="7957440" cy="504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VHF/UHF packet radio gateways to the system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Automated messaging using 1200 baud AX.25 packet 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Now integrated into RMS Express software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Soundcard access using UZ7HO SoundModem</a:t>
            </a:r>
          </a:p>
          <a:p>
            <a:pPr marL="868680" lvl="1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Not using AGWPE any more</a:t>
            </a:r>
          </a:p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Ideal to provide a temporary portable or fixed emergency portal for radio e-mail users</a:t>
            </a:r>
          </a:p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Can do one-to-one connections</a:t>
            </a:r>
          </a:p>
        </p:txBody>
      </p:sp>
    </p:spTree>
    <p:extLst>
      <p:ext uri="{BB962C8B-B14F-4D97-AF65-F5344CB8AC3E}">
        <p14:creationId xmlns:p14="http://schemas.microsoft.com/office/powerpoint/2010/main" val="2964804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Images and Video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200"/>
            <a:ext cx="7957440" cy="504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Amateur TV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Slow-scan for photos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Fast</a:t>
            </a: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-scan for video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 pitchFamily="34" charset="0"/>
              <a:ea typeface="msmincho" charset="0"/>
              <a:cs typeface="Arial" pitchFamily="34" charset="0"/>
            </a:endParaRP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High Speed Multimedia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Voice over Internet protocol (VoIP)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Cameras 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Instant messaging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Video conferencing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Remote station control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Repeater linking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Send real-time video and data files</a:t>
            </a:r>
          </a:p>
        </p:txBody>
      </p:sp>
    </p:spTree>
    <p:extLst>
      <p:ext uri="{BB962C8B-B14F-4D97-AF65-F5344CB8AC3E}">
        <p14:creationId xmlns:p14="http://schemas.microsoft.com/office/powerpoint/2010/main" val="2425256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39765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High Speed Multimedia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200"/>
            <a:ext cx="7957440" cy="5193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marR="0" lvl="0" indent="-41148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802.11</a:t>
            </a:r>
          </a:p>
          <a:p>
            <a:pPr marL="548640" marR="0" lvl="0" indent="-41148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Mesh Networking</a:t>
            </a:r>
          </a:p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Broadband-Hamnet</a:t>
            </a:r>
          </a:p>
          <a:p>
            <a:pPr marL="548640" marR="0" lvl="0" indent="-41148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AREDN</a:t>
            </a: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Amateur Radio Emergency Data Network</a:t>
            </a: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Uses new, off-the-shelf equipment</a:t>
            </a: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2 channels on 2.4 GHz</a:t>
            </a: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24 channels on 3.4 GHz</a:t>
            </a: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7 channels on 5.8 GHz</a:t>
            </a: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Can use public channels but they are crowded!</a:t>
            </a:r>
          </a:p>
        </p:txBody>
      </p:sp>
    </p:spTree>
    <p:extLst>
      <p:ext uri="{BB962C8B-B14F-4D97-AF65-F5344CB8AC3E}">
        <p14:creationId xmlns:p14="http://schemas.microsoft.com/office/powerpoint/2010/main" val="4254597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39765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Automatic Link Establishment (ALE)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199"/>
            <a:ext cx="7957440" cy="5371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marR="0" lvl="0" indent="-41148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Method for digitally initiating and sustaining HF radio communications</a:t>
            </a:r>
          </a:p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Avoids guesswork, beacon listening, and complicated HF prediction charts</a:t>
            </a:r>
            <a:endParaRPr lang="en-US" sz="2400" dirty="0">
              <a:solidFill>
                <a:srgbClr val="CCCCCC"/>
              </a:solidFill>
              <a:latin typeface="Arial" pitchFamily="34" charset="0"/>
              <a:cs typeface="Arial" pitchFamily="34" charset="0"/>
            </a:endParaRP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Each HF SSB transceiver constantly scans through list of frequencies, listening for its callsign / address</a:t>
            </a: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On schedule, transceiver transmits its station ID</a:t>
            </a: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Local system records best paths between stations</a:t>
            </a: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Operator enters callsign, system chooses best path, and software connects the stations</a:t>
            </a:r>
          </a:p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http://hflink.com</a:t>
            </a:r>
            <a:endParaRPr lang="en-US" sz="2400" dirty="0">
              <a:solidFill>
                <a:srgbClr val="CCCC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0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Why should we </a:t>
            </a: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focus on </a:t>
            </a: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VHF/UHF?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736528"/>
            <a:ext cx="7957440" cy="4676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Most probable communications emergency scenario will be exclusively local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“Last Mile” communications are our most likely role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HF ground wave or NVIS could be an option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VHF/UHF simplex or repeaters will usually be able to address “Last Mile” needs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Nearly every ham owns a VHF/UHF radio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Technicians aren’t excluded</a:t>
            </a:r>
          </a:p>
        </p:txBody>
      </p:sp>
    </p:spTree>
    <p:extLst>
      <p:ext uri="{BB962C8B-B14F-4D97-AF65-F5344CB8AC3E}">
        <p14:creationId xmlns:p14="http://schemas.microsoft.com/office/powerpoint/2010/main" val="774650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VHF/UHF Modes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200"/>
            <a:ext cx="7957440" cy="5193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marR="0" lvl="0" indent="-41148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Most popular ones are...</a:t>
            </a:r>
          </a:p>
          <a:p>
            <a:pPr marL="868680" marR="0" lvl="1" indent="-283464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MT63 (500, 1000, 2000 long)‏</a:t>
            </a:r>
          </a:p>
          <a:p>
            <a:pPr marL="868680" marR="0" lvl="1" indent="-283464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Olivia</a:t>
            </a:r>
          </a:p>
          <a:p>
            <a:pPr marL="868680" marR="0" lvl="1" indent="-283464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Domino</a:t>
            </a:r>
          </a:p>
          <a:p>
            <a:pPr marL="868680" marR="0" lvl="1" indent="-283464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“R” PSK modes...fast with FEC</a:t>
            </a:r>
          </a:p>
          <a:p>
            <a:pPr marL="868680" marR="0" lvl="1" indent="-283464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PSK31</a:t>
            </a:r>
          </a:p>
          <a:p>
            <a:pPr marL="1385316" lvl="2" indent="-342900">
              <a:spcAft>
                <a:spcPts val="6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Good for making non-emcomm contacts</a:t>
            </a:r>
          </a:p>
          <a:p>
            <a:pPr marL="1385316" lvl="2" indent="-342900">
              <a:spcAft>
                <a:spcPts val="6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No error correction</a:t>
            </a:r>
          </a:p>
        </p:txBody>
      </p:sp>
    </p:spTree>
    <p:extLst>
      <p:ext uri="{BB962C8B-B14F-4D97-AF65-F5344CB8AC3E}">
        <p14:creationId xmlns:p14="http://schemas.microsoft.com/office/powerpoint/2010/main" val="3241085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Digital vs. Data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1349829"/>
            <a:ext cx="7957440" cy="48816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Digital modes could mean voice or data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There are non-digital data modes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Using “data modes” clears up any confusion</a:t>
            </a:r>
          </a:p>
        </p:txBody>
      </p:sp>
    </p:spTree>
    <p:extLst>
      <p:ext uri="{BB962C8B-B14F-4D97-AF65-F5344CB8AC3E}">
        <p14:creationId xmlns:p14="http://schemas.microsoft.com/office/powerpoint/2010/main" val="3361708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High-Speed Modes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200"/>
            <a:ext cx="7957440" cy="504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Fast modes now available: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PSK-125R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PSK-250R</a:t>
            </a:r>
          </a:p>
          <a:p>
            <a:pPr marL="868680" marR="0" lvl="1" indent="-283464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PSK-500R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“R” signifies Robust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Contains Forward Error Correction (FEC)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PSK-500R is approximately twice as fast as MT63-2000</a:t>
            </a:r>
          </a:p>
        </p:txBody>
      </p:sp>
    </p:spTree>
    <p:extLst>
      <p:ext uri="{BB962C8B-B14F-4D97-AF65-F5344CB8AC3E}">
        <p14:creationId xmlns:p14="http://schemas.microsoft.com/office/powerpoint/2010/main" val="876486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78182" y="590169"/>
            <a:ext cx="536171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High-Speed </a:t>
            </a:r>
          </a:p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Multi-Carrier Modes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200"/>
            <a:ext cx="7957440" cy="504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lvl="0" indent="-411480">
              <a:lnSpc>
                <a:spcPct val="90000"/>
              </a:lnSpc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Multi-psk modes now available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PSK signals sent in parallel, up to 12 carriers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Can have parallel PSK and PSKR modes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Blazingly fast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Must trade off speed vs robustness</a:t>
            </a:r>
          </a:p>
          <a:p>
            <a:pPr marL="548640" lvl="0" indent="-411480">
              <a:lnSpc>
                <a:spcPct val="90000"/>
              </a:lnSpc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Good compromise mode...PSK125R x 5</a:t>
            </a:r>
          </a:p>
          <a:p>
            <a:pPr marL="548640" lvl="0" indent="-411480">
              <a:lnSpc>
                <a:spcPct val="90000"/>
              </a:lnSpc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Modes of multi 500 Hz wide carriers not legal    on HF</a:t>
            </a:r>
          </a:p>
        </p:txBody>
      </p:sp>
    </p:spTree>
    <p:extLst>
      <p:ext uri="{BB962C8B-B14F-4D97-AF65-F5344CB8AC3E}">
        <p14:creationId xmlns:p14="http://schemas.microsoft.com/office/powerpoint/2010/main" val="2001484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ARES Software Standards?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199"/>
            <a:ext cx="7957440" cy="5155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There are NO national or Iowa messaging and software standards</a:t>
            </a: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Local ARES groups can decide which modes, bands, or software fits their needs</a:t>
            </a: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Some groups have chosen: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Winlink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NBEMS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Packet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 pitchFamily="34" charset="0"/>
              <a:ea typeface="msmincho" charset="0"/>
              <a:cs typeface="Arial" pitchFamily="34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Most groups have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no official system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don’t offer data messaging</a:t>
            </a:r>
          </a:p>
        </p:txBody>
      </p:sp>
    </p:spTree>
    <p:extLst>
      <p:ext uri="{BB962C8B-B14F-4D97-AF65-F5344CB8AC3E}">
        <p14:creationId xmlns:p14="http://schemas.microsoft.com/office/powerpoint/2010/main" val="3352602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Equipment for </a:t>
            </a:r>
          </a:p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Data Messaging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31232"/>
            <a:ext cx="7957440" cy="5626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Radio to receive and transmit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Just about any radio will due for testing and practice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Watch duty cycles and battery life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Data jacks to allow easier interfacing</a:t>
            </a: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Interface from radio to computer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SignaLink USB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Rigblaster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Homebrew interface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Keying circuit or VOX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Acoustical coupling</a:t>
            </a:r>
            <a:endParaRPr lang="en-US" sz="2900" dirty="0">
              <a:solidFill>
                <a:srgbClr val="CCCCCC"/>
              </a:solidFill>
              <a:latin typeface="Arial" pitchFamily="34" charset="0"/>
              <a:ea typeface="msmincho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51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Equipment for </a:t>
            </a:r>
          </a:p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Data Messaging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455820"/>
            <a:ext cx="7957440" cy="4816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Computer to decode and display messages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PC or laptop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Linux or Android single board computer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ablet or phone</a:t>
            </a: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Software to compose and decode messages</a:t>
            </a: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Printer</a:t>
            </a: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Scanner</a:t>
            </a:r>
          </a:p>
        </p:txBody>
      </p:sp>
    </p:spTree>
    <p:extLst>
      <p:ext uri="{BB962C8B-B14F-4D97-AF65-F5344CB8AC3E}">
        <p14:creationId xmlns:p14="http://schemas.microsoft.com/office/powerpoint/2010/main" val="2539675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Software Options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455820"/>
            <a:ext cx="7957440" cy="4816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APRS</a:t>
            </a: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ATV</a:t>
            </a: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Packet</a:t>
            </a: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Winlink</a:t>
            </a: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NBEMS (Fldigi)</a:t>
            </a:r>
          </a:p>
        </p:txBody>
      </p:sp>
    </p:spTree>
    <p:extLst>
      <p:ext uri="{BB962C8B-B14F-4D97-AF65-F5344CB8AC3E}">
        <p14:creationId xmlns:p14="http://schemas.microsoft.com/office/powerpoint/2010/main" val="1299595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Narrow Band Emergency Messaging System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72481" y="1207262"/>
            <a:ext cx="7957440" cy="511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Consists of multiple programs: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Fldigi – Fast Light Digital modem application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Flwrap – embed a checksum in a file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Flmsg – easily send ICS forms and Radiograms</a:t>
            </a:r>
          </a:p>
          <a:p>
            <a:pPr marL="868680" lvl="1" indent="-283464">
              <a:spcAft>
                <a:spcPts val="12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Flarq – automatic repeat requests (ARQ)</a:t>
            </a:r>
          </a:p>
          <a:p>
            <a:pPr marL="548640" lvl="1" indent="-411480">
              <a:lnSpc>
                <a:spcPct val="9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Can download from </a:t>
            </a:r>
            <a:r>
              <a:rPr lang="en-US" sz="2800" b="1" u="sng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www.w1hkj.com</a:t>
            </a:r>
          </a:p>
          <a:p>
            <a:pPr marL="548640" indent="-411480">
              <a:lnSpc>
                <a:spcPct val="9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Runs on Windows (XP or newer), Linux, Mac 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Android using </a:t>
            </a:r>
            <a:r>
              <a:rPr lang="en-US" sz="2400" dirty="0" err="1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AndFlmsg</a:t>
            </a: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 app</a:t>
            </a:r>
          </a:p>
          <a:p>
            <a:pPr marL="548640" indent="-411480">
              <a:lnSpc>
                <a:spcPct val="9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Open Source, released under GNU Public License, it is completely FREE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Western </a:t>
            </a: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Pennsylvania ARES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200"/>
            <a:ext cx="7957440" cy="504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Using NBEMS extensively </a:t>
            </a:r>
          </a:p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Published standards online</a:t>
            </a:r>
          </a:p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Great template to design our own local </a:t>
            </a: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standards for data messaging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 pitchFamily="34" charset="0"/>
              <a:ea typeface="msmincho" charset="0"/>
              <a:cs typeface="Arial" pitchFamily="34" charset="0"/>
            </a:endParaRPr>
          </a:p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Included standards</a:t>
            </a:r>
            <a:endParaRPr lang="en-US" sz="2400" dirty="0">
              <a:solidFill>
                <a:srgbClr val="CCCCCC"/>
              </a:solidFill>
              <a:latin typeface="Arial" pitchFamily="34" charset="0"/>
              <a:ea typeface="msmincho" charset="0"/>
              <a:cs typeface="Arial" pitchFamily="34" charset="0"/>
            </a:endParaRP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Modes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File verification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Transmission of binary files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Formal VHF/UHF and HF net procedures</a:t>
            </a:r>
          </a:p>
          <a:p>
            <a:pPr marL="54864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wpaares.org/html/nbems.html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 pitchFamily="34" charset="0"/>
              <a:ea typeface="msmincho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35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419" t="25964" r="23265" b="14866"/>
          <a:stretch>
            <a:fillRect/>
          </a:stretch>
        </p:blipFill>
        <p:spPr bwMode="auto">
          <a:xfrm>
            <a:off x="544286" y="0"/>
            <a:ext cx="8055429" cy="687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Western </a:t>
            </a: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Pennsylvania ARES </a:t>
            </a:r>
          </a:p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Standard Modes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449238"/>
            <a:ext cx="7957440" cy="481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VHF/UHF FM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MT63-2000 long</a:t>
            </a:r>
          </a:p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HF Keyboard Chat</a:t>
            </a:r>
            <a:endParaRPr lang="en-US" sz="2400" dirty="0">
              <a:solidFill>
                <a:srgbClr val="CCCCCC"/>
              </a:solidFill>
              <a:latin typeface="Arial" pitchFamily="34" charset="0"/>
              <a:ea typeface="msmincho" charset="0"/>
              <a:cs typeface="Arial" pitchFamily="34" charset="0"/>
            </a:endParaRP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Olivia 8/500 - good conditions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Olivia 16/500 - bad conditions</a:t>
            </a:r>
          </a:p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HF Bulletins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MT63-1000 - good conditions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MT63-500 - bad conditions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 pitchFamily="34" charset="0"/>
              <a:ea typeface="msmincho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10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Communication Modes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1349829"/>
            <a:ext cx="7957440" cy="48816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Communication modes fall into several categories: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Point to point -- Telephone, fax, radio voice and data 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Multi-point – Radio voice, CW, and data modes 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High precision -- Fax, e-mail, radio data modes 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Low precision -- Radio voice and CW, telephone 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High priority -- Radio voice, telephone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Low priority -- Fax, e-mail, radio data modes and CW</a:t>
            </a:r>
            <a:endParaRPr lang="en-US" sz="2400" dirty="0">
              <a:solidFill>
                <a:srgbClr val="CCCCCC"/>
              </a:solidFill>
              <a:latin typeface="Arial" pitchFamily="34" charset="0"/>
              <a:ea typeface="msmincho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94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Fldigi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321" y="1352303"/>
            <a:ext cx="8251200" cy="4560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72480" y="357945"/>
            <a:ext cx="7809120" cy="9773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spcBef>
                <a:spcPct val="0"/>
              </a:spcBef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How it works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72481" y="1001487"/>
            <a:ext cx="7957440" cy="57694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Fldigi uses your computer's sound card to generate and decode data signals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SignaLink adds separate sound card and VOX</a:t>
            </a:r>
            <a:endParaRPr lang="en-US" sz="2900" dirty="0">
              <a:solidFill>
                <a:srgbClr val="CCCCCC"/>
              </a:solidFill>
              <a:latin typeface="Arial" pitchFamily="34" charset="0"/>
              <a:ea typeface="msmincho" charset="0"/>
              <a:cs typeface="Arial" pitchFamily="34" charset="0"/>
            </a:endParaRP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All work is done by your computer, no external Terminal Node Controller (TNC)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Audio from your computer speakers go into your radio's mic input for transmission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Audio from your radio goes into your computer's mic or line-in for decoding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Don't need an extremely powerful new computer, older machines work just fine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Convert from Contest</a:t>
            </a:r>
            <a:r>
              <a:rPr kumimoji="0" lang="en-US" sz="4100" b="1" i="0" u="none" strike="noStrike" kern="1200" cap="none" spc="0" normalizeH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 Mode to Message Mode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0" y="1219200"/>
            <a:ext cx="8100584" cy="504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900" dirty="0">
              <a:solidFill>
                <a:srgbClr val="CCCCCC"/>
              </a:solidFill>
              <a:latin typeface="Arial" pitchFamily="34" charset="0"/>
              <a:ea typeface="msmincho" charset="0"/>
              <a:cs typeface="Arial" pitchFamily="34" charset="0"/>
            </a:endParaRP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Load messaging specific macros</a:t>
            </a: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Turn on RSID transmit and receive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Configure&gt;IDs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Check </a:t>
            </a:r>
            <a:r>
              <a:rPr lang="en-US" sz="2400" b="1" i="1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Searches passband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Add a </a:t>
            </a:r>
            <a:r>
              <a:rPr lang="en-US" sz="2400" b="1" i="1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Pre-Signal Tone</a:t>
            </a: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 of 1 or 2 seconds</a:t>
            </a:r>
            <a:endParaRPr lang="en-US" sz="2900" b="1" i="1" dirty="0">
              <a:solidFill>
                <a:srgbClr val="CCCCCC"/>
              </a:solidFill>
              <a:latin typeface="Arial" pitchFamily="34" charset="0"/>
              <a:ea typeface="msmincho" charset="0"/>
              <a:cs typeface="Arial" pitchFamily="34" charset="0"/>
            </a:endParaRPr>
          </a:p>
          <a:p>
            <a:pPr marL="548640" lvl="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i="1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Start New Modem at Sweet Spot</a:t>
            </a:r>
            <a:r>
              <a:rPr lang="en-US" sz="2900" b="1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 </a:t>
            </a: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unchecked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Configure-&gt;Defaults-&gt;Misc 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Configure&gt;Save </a:t>
            </a:r>
            <a:r>
              <a:rPr lang="en-US" sz="2900" dirty="0" err="1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Config</a:t>
            </a: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 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Set up multiple Fldigi configurations!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Arial" pitchFamily="34" charset="0"/>
              <a:ea typeface="msmincho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9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72480" y="296671"/>
            <a:ext cx="7804800" cy="105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6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Flmsg – Send/Receive Messages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72480" y="1614410"/>
            <a:ext cx="7953120" cy="48101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Flmsg used to send formatted messages:</a:t>
            </a:r>
          </a:p>
          <a:p>
            <a:pPr marL="868680" lvl="1" indent="-283464">
              <a:lnSpc>
                <a:spcPct val="90000"/>
              </a:lnSpc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ICS forms like ICS-213</a:t>
            </a:r>
          </a:p>
          <a:p>
            <a:pPr marL="868680" lvl="1" indent="-283464">
              <a:lnSpc>
                <a:spcPct val="90000"/>
              </a:lnSpc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ARRL Radiograms</a:t>
            </a:r>
          </a:p>
          <a:p>
            <a:pPr marL="868680" lvl="1" indent="-283464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Blank text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Easy workflow for CSV spreadsheets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Starts transmission automatically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Eases importing and checksum verification of incoming message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Can have incoming messages automatically opened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72480" y="311185"/>
            <a:ext cx="7804800" cy="105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Flmsg Screenshot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57350"/>
            <a:ext cx="54864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27340" y="270861"/>
            <a:ext cx="8094146" cy="114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6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Data Verification with Checksums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2480" y="1146630"/>
            <a:ext cx="7953120" cy="52778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lnSpc>
                <a:spcPct val="9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Checksums allow you to be 100% sure your message was received accurately</a:t>
            </a:r>
          </a:p>
          <a:p>
            <a:pPr marL="548640" indent="-411480">
              <a:lnSpc>
                <a:spcPct val="9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Checksum is inserted into a file by Flmsg</a:t>
            </a:r>
          </a:p>
          <a:p>
            <a:pPr marL="548640" indent="-411480">
              <a:lnSpc>
                <a:spcPct val="9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Receiving station computes the checksum on the incoming file and...</a:t>
            </a:r>
          </a:p>
          <a:p>
            <a:pPr marL="548640" indent="-411480">
              <a:lnSpc>
                <a:spcPct val="9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If the two checksums are identical, the file was received without error</a:t>
            </a:r>
          </a:p>
          <a:p>
            <a:pPr marL="548640" indent="-411480">
              <a:lnSpc>
                <a:spcPct val="9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Allows multiple stations to receive and confirm data 100%</a:t>
            </a:r>
          </a:p>
          <a:p>
            <a:pPr marL="548640" indent="-411480">
              <a:lnSpc>
                <a:spcPct val="90000"/>
              </a:lnSpc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Great for bulletins like situation updates, weather reports, road closures, lists of contact info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4800" cy="114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Example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72480" y="1161144"/>
            <a:ext cx="7953120" cy="5094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383046" indent="-191523">
              <a:lnSpc>
                <a:spcPct val="90000"/>
              </a:lnSpc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This is an example of a file with a checksum:</a:t>
            </a:r>
          </a:p>
          <a:p>
            <a:pPr marL="383046" indent="-191523">
              <a:lnSpc>
                <a:spcPct val="90000"/>
              </a:lnSpc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endParaRPr lang="en-US" sz="2400" dirty="0">
              <a:solidFill>
                <a:srgbClr val="CCCCCC"/>
              </a:solidFill>
              <a:latin typeface="Times New Roman" pitchFamily="18" charset="0"/>
              <a:ea typeface="msmincho" charset="0"/>
              <a:cs typeface="msmincho" charset="0"/>
            </a:endParaRPr>
          </a:p>
          <a:p>
            <a:pPr marL="383046" indent="-191523">
              <a:lnSpc>
                <a:spcPct val="85000"/>
              </a:lnSpc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400" dirty="0">
                <a:solidFill>
                  <a:srgbClr val="CCCCCC"/>
                </a:solidFill>
                <a:latin typeface="Courier New" pitchFamily="49" charset="0"/>
                <a:cs typeface="Courier New" pitchFamily="49" charset="0"/>
              </a:rPr>
              <a:t>[WRAP:beg][WRAP:crlf][WRAP:fn example.txt]This is an example of a wrapped file.</a:t>
            </a:r>
          </a:p>
          <a:p>
            <a:pPr marL="383046" indent="-191523">
              <a:lnSpc>
                <a:spcPct val="85000"/>
              </a:lnSpc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r>
              <a:rPr lang="en-US" sz="2400" dirty="0">
                <a:solidFill>
                  <a:srgbClr val="CCCCCC"/>
                </a:solidFill>
                <a:latin typeface="Courier New" pitchFamily="49" charset="0"/>
                <a:cs typeface="Courier New" pitchFamily="49" charset="0"/>
              </a:rPr>
              <a:t>Here's what happens when we wrap something.[WRAP:chksum B71E][WRAP:end]</a:t>
            </a:r>
          </a:p>
          <a:p>
            <a:pPr marL="383046" indent="-191523" algn="ctr">
              <a:lnSpc>
                <a:spcPct val="85000"/>
              </a:lnSpc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endParaRPr lang="en-US" sz="1300" dirty="0">
              <a:solidFill>
                <a:srgbClr val="CCCCCC"/>
              </a:solidFill>
              <a:latin typeface="Courier New" pitchFamily="49" charset="0"/>
              <a:cs typeface="Courier New" pitchFamily="49" charset="0"/>
            </a:endParaRPr>
          </a:p>
          <a:p>
            <a:pPr marL="383046" indent="-191523">
              <a:lnSpc>
                <a:spcPct val="85000"/>
              </a:lnSpc>
              <a:tabLst>
                <a:tab pos="384486" algn="l"/>
                <a:tab pos="799212" algn="l"/>
                <a:tab pos="1213938" algn="l"/>
                <a:tab pos="1628664" algn="l"/>
                <a:tab pos="2043391" algn="l"/>
                <a:tab pos="2458117" algn="l"/>
                <a:tab pos="2872843" algn="l"/>
                <a:tab pos="3287569" algn="l"/>
                <a:tab pos="3702295" algn="l"/>
                <a:tab pos="4117021" algn="l"/>
                <a:tab pos="4531747" algn="l"/>
                <a:tab pos="4946473" algn="l"/>
                <a:tab pos="5361200" algn="l"/>
                <a:tab pos="5775926" algn="l"/>
                <a:tab pos="6190652" algn="l"/>
                <a:tab pos="6605378" algn="l"/>
                <a:tab pos="7020104" algn="l"/>
                <a:tab pos="7434830" algn="l"/>
                <a:tab pos="7849556" algn="l"/>
                <a:tab pos="8264282" algn="l"/>
                <a:tab pos="8679009" algn="l"/>
              </a:tabLst>
            </a:pPr>
            <a:endParaRPr lang="en-US" sz="1300" dirty="0">
              <a:solidFill>
                <a:srgbClr val="CCCCCC"/>
              </a:solidFill>
              <a:latin typeface="Courier New" pitchFamily="49" charset="0"/>
              <a:cs typeface="Courier New" pitchFamily="49" charset="0"/>
            </a:endParaRP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Note the WRAP beg and end delimiters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Also note the checksum, it's B71E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Flmsg automatically generates checksums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Flmsg also computes checksums on incoming messages</a:t>
            </a:r>
            <a:endParaRPr lang="en-US" sz="2900" dirty="0">
              <a:solidFill>
                <a:srgbClr val="CCCC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72480" y="296671"/>
            <a:ext cx="7804800" cy="105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Flmsg – AutoSend Workflow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72480" y="1066800"/>
            <a:ext cx="7953120" cy="5189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One click sending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Enter text directly into large empty box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Can also drag-and-drop text file into box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Push the AutoSend menu at top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Will be prompted to save file with automatically assigned unique filename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Flmsg will cause Fldigi to automatically send message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72480" y="169263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6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Flmsg Auto Display of Messages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72481" y="986971"/>
            <a:ext cx="7957440" cy="5273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lnSpc>
                <a:spcPct val="90000"/>
              </a:lnSpc>
              <a:spcAft>
                <a:spcPts val="18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Incoming messages can be automatically opened in Flmsg</a:t>
            </a:r>
          </a:p>
          <a:p>
            <a:pPr marL="548640" indent="-411480">
              <a:lnSpc>
                <a:spcPct val="90000"/>
              </a:lnSpc>
              <a:spcAft>
                <a:spcPts val="18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Can also auto open messages in browsers</a:t>
            </a:r>
          </a:p>
          <a:p>
            <a:pPr marL="548640" indent="-411480">
              <a:lnSpc>
                <a:spcPct val="90000"/>
              </a:lnSpc>
              <a:spcAft>
                <a:spcPts val="18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Can walk away and come back to see messages displayed</a:t>
            </a:r>
          </a:p>
          <a:p>
            <a:pPr marL="548640" indent="-411480">
              <a:lnSpc>
                <a:spcPct val="90000"/>
              </a:lnSpc>
              <a:spcAft>
                <a:spcPts val="18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Display in browser great for EOC or served agency facility</a:t>
            </a:r>
          </a:p>
          <a:p>
            <a:pPr marL="548640" indent="-411480">
              <a:lnSpc>
                <a:spcPct val="90000"/>
              </a:lnSpc>
              <a:spcAft>
                <a:spcPts val="18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Email or print for delivery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Flmsg – Send ICS-213 and ARRL Radiogram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48342" y="1371600"/>
            <a:ext cx="8476343" cy="4888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Flmsg is a powerful tool in NBEMS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Can send ICS, ARRL Radiogram, Red Cross and Hospital forms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ICS forms include (not complete list):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ICS-203 Organization Assignment List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ICS-205 Incident Radio Communications Plan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ICS-213 General Message (most common)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ICS-214 Unit Log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Can send and receive files very easily with 100% verification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Message Categories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1349829"/>
            <a:ext cx="7957440" cy="48816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lnSpc>
                <a:spcPct val="150000"/>
              </a:lnSpc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Message types fall into similar categories: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Point to point -- Messages intended for one party 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Point to multi-point -- Messages intended for a group 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Multi-point to point -- Messages from members of a group directed to one station 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High precision -- Lists of items, medical or technical terminology, specialized or detailed information 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Low precision -- Traffic reports, damage estimates, simple situation reports 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High priority -- Fast delivery is critical 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Low priority -- Messages can be delivered in a more relaxed time frame </a:t>
            </a:r>
          </a:p>
        </p:txBody>
      </p:sp>
    </p:spTree>
    <p:extLst>
      <p:ext uri="{BB962C8B-B14F-4D97-AF65-F5344CB8AC3E}">
        <p14:creationId xmlns:p14="http://schemas.microsoft.com/office/powerpoint/2010/main" val="3757816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74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ICS-213 in HTML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6667"/>
          <a:stretch>
            <a:fillRect/>
          </a:stretch>
        </p:blipFill>
        <p:spPr bwMode="auto">
          <a:xfrm>
            <a:off x="2133601" y="1001486"/>
            <a:ext cx="4817967" cy="56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7596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6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Flmsg – Radiogram HTML Format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84" y="1199787"/>
            <a:ext cx="8969829" cy="466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Flmsg Custom Templates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48342" y="1175657"/>
            <a:ext cx="8476343" cy="5084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Say you need a standard report for...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Hospital bed count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Shelter info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Resource request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Situation report (sitrep)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Flmsg supports custom templates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Distribute before event, or even over the air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Import template into Flmsg, fill it out and transmit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Windows: User &gt; NBEMS files &gt; CUSTOM</a:t>
            </a:r>
            <a:endParaRPr lang="en-US" sz="2800" dirty="0">
              <a:solidFill>
                <a:srgbClr val="CCCCCC"/>
              </a:solidFill>
              <a:latin typeface="Arial" pitchFamily="34" charset="0"/>
              <a:ea typeface="msmincho" charset="0"/>
              <a:cs typeface="Arial" pitchFamily="34" charset="0"/>
            </a:endParaRP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Use Template menu to save and load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Flmsg Templates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942" y="1196974"/>
            <a:ext cx="6100088" cy="518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Story EMA Sitrep Template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48342" y="1175657"/>
            <a:ext cx="8476343" cy="5084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Started with standard Situation Report format from Story County EMA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KCØEDE converted to an HTML document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Without formatting, text file is much smaller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Smaller means faster</a:t>
            </a:r>
          </a:p>
          <a:p>
            <a:pPr marL="548640" indent="-411480">
              <a:lnSpc>
                <a:spcPct val="90000"/>
              </a:lnSpc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Distribute before event or disaster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Possible to send over air if necessary</a:t>
            </a:r>
          </a:p>
          <a:p>
            <a:pPr marL="548640" indent="-411480">
              <a:lnSpc>
                <a:spcPct val="90000"/>
              </a:lnSpc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http://storyares.org/downloads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Story County EMA SITREP for NBEMS – DRAFT</a:t>
            </a:r>
          </a:p>
        </p:txBody>
      </p:sp>
    </p:spTree>
    <p:extLst>
      <p:ext uri="{BB962C8B-B14F-4D97-AF65-F5344CB8AC3E}">
        <p14:creationId xmlns:p14="http://schemas.microsoft.com/office/powerpoint/2010/main" val="1685234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file"/>
            <a:extLst>
              <a:ext uri="{FF2B5EF4-FFF2-40B4-BE49-F238E27FC236}">
                <a16:creationId xmlns:a16="http://schemas.microsoft.com/office/drawing/2014/main" id="{07C6395A-2300-4B71-9AF3-3CE1AD271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610"/>
            <a:ext cx="9144000" cy="55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6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44F324CC-0319-4909-8184-0881AC173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73"/>
            <a:ext cx="9144000" cy="53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582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Data Guidelines for NBEMS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48342" y="1371600"/>
            <a:ext cx="8476343" cy="4888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Send only text files, no binary files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Do not send Word Documents, save as text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Excel spreadsheets must be exported as CSV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Do not send images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Limit file size to avoid repeater timeouts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CRITICAL: Meet with Served Agency beforehand to set expectations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Encourage Served Agency to give us data electronically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Remember, we have limited bandwidth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Resources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72481" y="1277258"/>
            <a:ext cx="7957440" cy="2345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Story County ARES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http://storyares.org/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High Speed Multimedia for Amateur Radio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Get on the Air with HF Digital</a:t>
            </a:r>
          </a:p>
        </p:txBody>
      </p:sp>
      <p:pic>
        <p:nvPicPr>
          <p:cNvPr id="1026" name="Picture 2" descr="High Speed Multimedia for Amateur Radio">
            <a:extLst>
              <a:ext uri="{FF2B5EF4-FFF2-40B4-BE49-F238E27FC236}">
                <a16:creationId xmlns:a16="http://schemas.microsoft.com/office/drawing/2014/main" id="{80A9C2C0-B756-4F47-9E6C-F523EE83D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09" y="3622749"/>
            <a:ext cx="2318573" cy="27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t on the Air with HF Digital">
            <a:extLst>
              <a:ext uri="{FF2B5EF4-FFF2-40B4-BE49-F238E27FC236}">
                <a16:creationId xmlns:a16="http://schemas.microsoft.com/office/drawing/2014/main" id="{C260D515-5828-41F9-AEFF-161B0A53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74" y="3622749"/>
            <a:ext cx="2156420" cy="27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Resources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72481" y="1277257"/>
            <a:ext cx="7957440" cy="39188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ARRL's Public Service                           Handbook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NBEMSham Yahoo group</a:t>
            </a:r>
          </a:p>
          <a:p>
            <a:pPr marL="548640" marR="0" indent="-41148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Western PA ARES NBEMS Website:        http://wpaares.org/html/nbems.html</a:t>
            </a:r>
          </a:p>
          <a:p>
            <a:pPr marL="868680" marR="0" lvl="1" indent="-283464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User Guides and examples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5890" t="3555" r="5834" b="4008"/>
          <a:stretch>
            <a:fillRect/>
          </a:stretch>
        </p:blipFill>
        <p:spPr bwMode="auto">
          <a:xfrm>
            <a:off x="6745857" y="556290"/>
            <a:ext cx="1953128" cy="262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848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Voice vs. Data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1349829"/>
            <a:ext cx="7957440" cy="48816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Voice modes are ideal for low-precision messages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Tactical 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Time-critical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Could be formal written traffic</a:t>
            </a:r>
            <a:endParaRPr lang="en-US" sz="2900" dirty="0">
              <a:solidFill>
                <a:srgbClr val="CCCC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Data modes facilitate high-precision message transfer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Roster of evacuees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Prescription medication request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Directions through a disaster scene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Situation report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Lists and detailed messages</a:t>
            </a:r>
          </a:p>
        </p:txBody>
      </p:sp>
    </p:spTree>
    <p:extLst>
      <p:ext uri="{BB962C8B-B14F-4D97-AF65-F5344CB8AC3E}">
        <p14:creationId xmlns:p14="http://schemas.microsoft.com/office/powerpoint/2010/main" val="2003417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Resources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72481" y="1059543"/>
            <a:ext cx="7957440" cy="4963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marR="0" indent="-41148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W1HJK (author of Fldigi)    http://www.w1hkj.com/</a:t>
            </a:r>
          </a:p>
          <a:p>
            <a:pPr marL="548640" marR="0" indent="-41148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QST Articles</a:t>
            </a:r>
          </a:p>
          <a:p>
            <a:pPr marL="868680" marR="0" lvl="1" indent="-283464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April 2008</a:t>
            </a:r>
          </a:p>
          <a:p>
            <a:pPr marL="868680" marR="0" lvl="1" indent="-283464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August 2009 </a:t>
            </a:r>
          </a:p>
          <a:p>
            <a:pPr marL="868680" marR="0" lvl="1" indent="-283464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itchFamily="34" charset="0"/>
                <a:ea typeface="msmincho" charset="0"/>
                <a:cs typeface="Arial" pitchFamily="34" charset="0"/>
              </a:rPr>
              <a:t>September 2013</a:t>
            </a:r>
          </a:p>
          <a:p>
            <a:pPr marL="548640" marR="0" indent="-411480" fontAlgn="auto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ARRL NBEMS page     http://www.arrl.org/nbems</a:t>
            </a:r>
          </a:p>
        </p:txBody>
      </p:sp>
    </p:spTree>
    <p:extLst>
      <p:ext uri="{BB962C8B-B14F-4D97-AF65-F5344CB8AC3E}">
        <p14:creationId xmlns:p14="http://schemas.microsoft.com/office/powerpoint/2010/main" val="2577334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78182" y="590169"/>
            <a:ext cx="536171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ARRL Technical Descriptions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1" y="1219200"/>
            <a:ext cx="7957440" cy="504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lvl="0" indent="-411480">
              <a:lnSpc>
                <a:spcPct val="90000"/>
              </a:lnSpc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FCC rules § 97.309(a)(4) calls for technical characteristics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(4) An amateur station transmitting a RTTY or data emission using a digital code specified in this paragraph may use any technique whose technical characteristics have been documented publicly, such as CLOVER, G-TOR, or PacTOR, for the purpose of facilitating communications.</a:t>
            </a:r>
          </a:p>
          <a:p>
            <a:pPr marL="548640" lvl="0" indent="-411480">
              <a:lnSpc>
                <a:spcPct val="90000"/>
              </a:lnSpc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http://www.arrl.org/technical-characteristics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782261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65" y="0"/>
            <a:ext cx="7002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0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590169"/>
            <a:ext cx="7809120" cy="730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lvl="0"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IA ARES Digital Net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0" y="1239078"/>
            <a:ext cx="7957440" cy="504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Tuesdays 7:00 pm</a:t>
            </a:r>
          </a:p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sv-SE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3.5725 MHz +/- USB</a:t>
            </a:r>
          </a:p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sv-SE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Olivia 8/500</a:t>
            </a:r>
          </a:p>
        </p:txBody>
      </p:sp>
    </p:spTree>
    <p:extLst>
      <p:ext uri="{BB962C8B-B14F-4D97-AF65-F5344CB8AC3E}">
        <p14:creationId xmlns:p14="http://schemas.microsoft.com/office/powerpoint/2010/main" val="3914493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2480" y="129396"/>
            <a:ext cx="7809120" cy="845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en-US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n-ea"/>
                <a:cs typeface="+mn-cs"/>
              </a:rPr>
              <a:t>Final Thoughts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2480" y="1239078"/>
            <a:ext cx="7957440" cy="504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Learn HF modes (especially Winlink) if you have national deployment aspirations</a:t>
            </a:r>
          </a:p>
          <a:p>
            <a:pPr marL="548640" indent="-411480">
              <a:lnSpc>
                <a:spcPct val="90000"/>
              </a:lnSpc>
              <a:spcAft>
                <a:spcPts val="12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Building our response capabilities around NBEMS on VHF/UHF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We plan to develop and publish standards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Use WPA ARES standards for now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Until standards are defined, experiment until you find what works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Upcoming NBEMS Workshop</a:t>
            </a:r>
          </a:p>
          <a:p>
            <a:pPr marL="868680" lvl="1" indent="-283464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Establish data net on local repeater</a:t>
            </a:r>
          </a:p>
          <a:p>
            <a:pPr marL="548640" lvl="0" indent="-411480">
              <a:spcAft>
                <a:spcPts val="60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Data modes with no automatic error correction should only be used when clean and interference-free signals can be guaranteed</a:t>
            </a:r>
          </a:p>
        </p:txBody>
      </p:sp>
    </p:spTree>
    <p:extLst>
      <p:ext uri="{BB962C8B-B14F-4D97-AF65-F5344CB8AC3E}">
        <p14:creationId xmlns:p14="http://schemas.microsoft.com/office/powerpoint/2010/main" val="704686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Why Data EmComm?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72481" y="1082841"/>
            <a:ext cx="7957440" cy="5342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The needs of our Served Agencies have changed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They still need voice communications but...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There's an increasing need for data communications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We need to be able to provide more than just voice communications with an HT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Remember data modes are not secure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Most appropriate method might be hand delivery by a radio-dispatched courier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Why Data EmComm?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72481" y="1082841"/>
            <a:ext cx="7957440" cy="5342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Some data modes provide virtually error-free transmission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Relays can be accomplished by retransmitting the received data message without having to retype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Documentation and printing of message text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Record of when message was sent / received</a:t>
            </a:r>
          </a:p>
        </p:txBody>
      </p:sp>
    </p:spTree>
    <p:extLst>
      <p:ext uri="{BB962C8B-B14F-4D97-AF65-F5344CB8AC3E}">
        <p14:creationId xmlns:p14="http://schemas.microsoft.com/office/powerpoint/2010/main" val="2783152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6446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Historic Progression of   Data Modes for </a:t>
            </a:r>
            <a:r>
              <a:rPr lang="en-US" sz="4100" b="1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EmComm</a:t>
            </a:r>
            <a:endParaRPr lang="en-US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72481" y="2009274"/>
            <a:ext cx="7957440" cy="4251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CW (and high-speed CW)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RTTY (Radio </a:t>
            </a:r>
            <a:r>
              <a:rPr lang="en-US" sz="2800" dirty="0" err="1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TeleTYpe</a:t>
            </a: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)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AMTOR (error-correction for amateur RTTY)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Packet (AX.25 protocol – requires TNC)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PACTOR (hardware modem)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APRS (Automatic Packet Reporting System)</a:t>
            </a:r>
          </a:p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Sound Card Modes (including PSK, FSK, MFSK, </a:t>
            </a:r>
            <a:r>
              <a:rPr lang="en-US" sz="2800" dirty="0" err="1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etc</a:t>
            </a: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…)</a:t>
            </a: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Sound card software allows rapid mode experimentation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1547712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72480" y="256347"/>
            <a:ext cx="7809120" cy="16446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9433" rIns="0" bIns="0" anchor="ctr"/>
          <a:lstStyle/>
          <a:p>
            <a:pPr algn="ctr">
              <a:lnSpc>
                <a:spcPct val="8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Historic Progression of   Data Modes for Emergency Communications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72480" y="2009274"/>
            <a:ext cx="7957440" cy="4251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6574" rIns="0" bIns="0" anchor="ctr"/>
          <a:lstStyle/>
          <a:p>
            <a:pPr marL="548640" indent="-411480">
              <a:spcAft>
                <a:spcPts val="6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The trend has been to modes with: </a:t>
            </a: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Higher bitrates</a:t>
            </a: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Better copy with lower signal to noise</a:t>
            </a:r>
            <a:r>
              <a:rPr lang="en-US" sz="2400" dirty="0">
                <a:solidFill>
                  <a:srgbClr val="CCCCCC"/>
                </a:solidFill>
                <a:latin typeface="Arial" pitchFamily="34" charset="0"/>
                <a:ea typeface="msmincho" charset="0"/>
                <a:cs typeface="Arial" pitchFamily="34" charset="0"/>
              </a:rPr>
              <a:t> (robust)</a:t>
            </a:r>
            <a:endParaRPr lang="en-US" sz="2400" dirty="0">
              <a:solidFill>
                <a:srgbClr val="CCCCCC"/>
              </a:solidFill>
              <a:latin typeface="Arial" pitchFamily="34" charset="0"/>
              <a:cs typeface="Arial" pitchFamily="34" charset="0"/>
            </a:endParaRPr>
          </a:p>
          <a:p>
            <a:pPr marL="868680" lvl="1" indent="-283464">
              <a:spcAft>
                <a:spcPts val="600"/>
              </a:spcAft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dirty="0">
                <a:solidFill>
                  <a:srgbClr val="CCCCCC"/>
                </a:solidFill>
                <a:latin typeface="Arial" pitchFamily="34" charset="0"/>
                <a:cs typeface="Arial" pitchFamily="34" charset="0"/>
              </a:rPr>
              <a:t>Automatic error correction techniques</a:t>
            </a:r>
          </a:p>
          <a:p>
            <a:pPr marL="868680" lvl="1" indent="-283464">
              <a:buClr>
                <a:schemeClr val="tx1"/>
              </a:buClr>
              <a:buSzPct val="80000"/>
              <a:buFont typeface="Wingdings 2"/>
              <a:buChar char="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400" dirty="0">
              <a:solidFill>
                <a:srgbClr val="CCCCCC"/>
              </a:solidFill>
              <a:latin typeface="Arial" pitchFamily="34" charset="0"/>
              <a:cs typeface="Arial" pitchFamily="34" charset="0"/>
            </a:endParaRPr>
          </a:p>
          <a:p>
            <a:pPr marL="137160">
              <a:spcAft>
                <a:spcPts val="2400"/>
              </a:spcAft>
              <a:buClr>
                <a:schemeClr val="tx1">
                  <a:shade val="95000"/>
                </a:schemeClr>
              </a:buClr>
              <a:buSzPct val="6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900" dirty="0">
              <a:solidFill>
                <a:srgbClr val="CCCCCC"/>
              </a:solidFill>
              <a:latin typeface="Arial" pitchFamily="34" charset="0"/>
              <a:ea typeface="msmincho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12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tailEnd type="triangle" w="lg" len="lg"/>
        </a:ln>
      </a:spPr>
      <a:bodyPr rtlCol="0" anchor="ctr"/>
      <a:lstStyle>
        <a:defPPr algn="ctr">
          <a:defRPr sz="2400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</TotalTime>
  <Words>2227</Words>
  <Application>Microsoft Office PowerPoint</Application>
  <PresentationFormat>On-screen Show (4:3)</PresentationFormat>
  <Paragraphs>370</Paragraphs>
  <Slides>54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Book Antiqua</vt:lpstr>
      <vt:lpstr>Calibri</vt:lpstr>
      <vt:lpstr>Courier New</vt:lpstr>
      <vt:lpstr>Lucida Sans</vt:lpstr>
      <vt:lpstr>msmincho</vt:lpstr>
      <vt:lpstr>Times New Roman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Clint Miller</cp:lastModifiedBy>
  <cp:revision>141</cp:revision>
  <dcterms:created xsi:type="dcterms:W3CDTF">2013-03-11T01:35:57Z</dcterms:created>
  <dcterms:modified xsi:type="dcterms:W3CDTF">2017-10-20T23:59:34Z</dcterms:modified>
</cp:coreProperties>
</file>